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70" r:id="rId6"/>
    <p:sldId id="271" r:id="rId7"/>
    <p:sldId id="260" r:id="rId8"/>
    <p:sldId id="272" r:id="rId9"/>
    <p:sldId id="267" r:id="rId10"/>
    <p:sldId id="273" r:id="rId11"/>
    <p:sldId id="261" r:id="rId12"/>
    <p:sldId id="274" r:id="rId13"/>
    <p:sldId id="269" r:id="rId14"/>
    <p:sldId id="275" r:id="rId15"/>
    <p:sldId id="268" r:id="rId16"/>
    <p:sldId id="262" r:id="rId17"/>
    <p:sldId id="276" r:id="rId18"/>
    <p:sldId id="263" r:id="rId19"/>
    <p:sldId id="264" r:id="rId20"/>
    <p:sldId id="277"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2"/>
    <p:restoredTop sz="94588"/>
  </p:normalViewPr>
  <p:slideViewPr>
    <p:cSldViewPr snapToGrid="0" snapToObjects="1">
      <p:cViewPr varScale="1">
        <p:scale>
          <a:sx n="177" d="100"/>
          <a:sy n="177" d="100"/>
        </p:scale>
        <p:origin x="192"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B21DF-257F-274D-A793-0133768830C4}" type="datetimeFigureOut">
              <a:rPr lang="en-US" smtClean="0"/>
              <a:t>2/19/22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D510A-F89E-E448-9E27-5131E2D5B8B9}" type="slidenum">
              <a:rPr lang="en-US" smtClean="0"/>
              <a:t>‹#›</a:t>
            </a:fld>
            <a:endParaRPr lang="en-US"/>
          </a:p>
        </p:txBody>
      </p:sp>
    </p:spTree>
    <p:extLst>
      <p:ext uri="{BB962C8B-B14F-4D97-AF65-F5344CB8AC3E}">
        <p14:creationId xmlns:p14="http://schemas.microsoft.com/office/powerpoint/2010/main" val="2756822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C1E8-E5C1-EC4E-AD18-785C9B2FE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A06E6-1E18-314E-8400-E573BF510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DAEF-30AF-A649-A1DB-F70F8FAE7303}"/>
              </a:ext>
            </a:extLst>
          </p:cNvPr>
          <p:cNvSpPr>
            <a:spLocks noGrp="1"/>
          </p:cNvSpPr>
          <p:nvPr>
            <p:ph type="dt" sz="half" idx="10"/>
          </p:nvPr>
        </p:nvSpPr>
        <p:spPr/>
        <p:txBody>
          <a:bodyPr/>
          <a:lstStyle/>
          <a:p>
            <a:fld id="{D7AE6F6C-F9F6-9043-8137-149FD86DB8F2}" type="datetime1">
              <a:rPr lang="en-CA" smtClean="0"/>
              <a:t>2022-02-19</a:t>
            </a:fld>
            <a:endParaRPr lang="en-US"/>
          </a:p>
        </p:txBody>
      </p:sp>
      <p:sp>
        <p:nvSpPr>
          <p:cNvPr id="5" name="Footer Placeholder 4">
            <a:extLst>
              <a:ext uri="{FF2B5EF4-FFF2-40B4-BE49-F238E27FC236}">
                <a16:creationId xmlns:a16="http://schemas.microsoft.com/office/drawing/2014/main" id="{5FFA0D0B-E807-7E49-93BF-3EE5B236E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4098-FAF7-344A-A532-25F765DD0936}"/>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3512130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4ABD-2BF1-3C4D-A260-7EECD25707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C30AF8-EFB2-C64D-988A-F82A15F08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BC6AF-B433-7142-9B68-AC0B0D84A582}"/>
              </a:ext>
            </a:extLst>
          </p:cNvPr>
          <p:cNvSpPr>
            <a:spLocks noGrp="1"/>
          </p:cNvSpPr>
          <p:nvPr>
            <p:ph type="dt" sz="half" idx="10"/>
          </p:nvPr>
        </p:nvSpPr>
        <p:spPr/>
        <p:txBody>
          <a:bodyPr/>
          <a:lstStyle/>
          <a:p>
            <a:fld id="{ECDA9BD3-8F09-F34F-95CD-6E53F3325DFA}" type="datetime1">
              <a:rPr lang="en-CA" smtClean="0"/>
              <a:t>2022-02-19</a:t>
            </a:fld>
            <a:endParaRPr lang="en-US"/>
          </a:p>
        </p:txBody>
      </p:sp>
      <p:sp>
        <p:nvSpPr>
          <p:cNvPr id="5" name="Footer Placeholder 4">
            <a:extLst>
              <a:ext uri="{FF2B5EF4-FFF2-40B4-BE49-F238E27FC236}">
                <a16:creationId xmlns:a16="http://schemas.microsoft.com/office/drawing/2014/main" id="{96D8B84C-021B-094A-8275-BDE5756F4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3DB1A-B86A-FF4C-A330-9175BA0C42E1}"/>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69895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F78F98-5FDC-AA40-96DD-43DB0EAD12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77B595-110B-A949-B70D-419726684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7A192-5669-0D45-9E67-983E61F6CD5A}"/>
              </a:ext>
            </a:extLst>
          </p:cNvPr>
          <p:cNvSpPr>
            <a:spLocks noGrp="1"/>
          </p:cNvSpPr>
          <p:nvPr>
            <p:ph type="dt" sz="half" idx="10"/>
          </p:nvPr>
        </p:nvSpPr>
        <p:spPr/>
        <p:txBody>
          <a:bodyPr/>
          <a:lstStyle/>
          <a:p>
            <a:fld id="{7238C89B-ED01-BC46-9B34-1C3EFD6B2E7E}" type="datetime1">
              <a:rPr lang="en-CA" smtClean="0"/>
              <a:t>2022-02-19</a:t>
            </a:fld>
            <a:endParaRPr lang="en-US"/>
          </a:p>
        </p:txBody>
      </p:sp>
      <p:sp>
        <p:nvSpPr>
          <p:cNvPr id="5" name="Footer Placeholder 4">
            <a:extLst>
              <a:ext uri="{FF2B5EF4-FFF2-40B4-BE49-F238E27FC236}">
                <a16:creationId xmlns:a16="http://schemas.microsoft.com/office/drawing/2014/main" id="{52203C8B-36AA-4B41-AABA-F075364B0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4C99A-A80C-4449-8BC1-B2D3492589A9}"/>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3876062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92DD-9A43-6947-8631-3B69CF3F6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67BA9-DEF5-9C4A-8E10-A496DB4C99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B0713-B91B-134B-A5C3-2788929B017D}"/>
              </a:ext>
            </a:extLst>
          </p:cNvPr>
          <p:cNvSpPr>
            <a:spLocks noGrp="1"/>
          </p:cNvSpPr>
          <p:nvPr>
            <p:ph type="dt" sz="half" idx="10"/>
          </p:nvPr>
        </p:nvSpPr>
        <p:spPr/>
        <p:txBody>
          <a:bodyPr/>
          <a:lstStyle/>
          <a:p>
            <a:fld id="{8F984D90-BE6A-B641-9A6D-970BF5275179}" type="datetime1">
              <a:rPr lang="en-CA" smtClean="0"/>
              <a:t>2022-02-19</a:t>
            </a:fld>
            <a:endParaRPr lang="en-US"/>
          </a:p>
        </p:txBody>
      </p:sp>
      <p:sp>
        <p:nvSpPr>
          <p:cNvPr id="5" name="Footer Placeholder 4">
            <a:extLst>
              <a:ext uri="{FF2B5EF4-FFF2-40B4-BE49-F238E27FC236}">
                <a16:creationId xmlns:a16="http://schemas.microsoft.com/office/drawing/2014/main" id="{83922E17-A7D4-4443-A198-6E0BD7BCA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64B6-8D26-CE40-83D2-40EE846184CD}"/>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674811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F1FF-7429-F746-8FD7-734724DCDE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280328-A106-7342-8147-1DB00AF5A3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6CB5E2-65CC-8549-9314-B25E1EFAAAE9}"/>
              </a:ext>
            </a:extLst>
          </p:cNvPr>
          <p:cNvSpPr>
            <a:spLocks noGrp="1"/>
          </p:cNvSpPr>
          <p:nvPr>
            <p:ph type="dt" sz="half" idx="10"/>
          </p:nvPr>
        </p:nvSpPr>
        <p:spPr/>
        <p:txBody>
          <a:bodyPr/>
          <a:lstStyle/>
          <a:p>
            <a:fld id="{9929C288-B7FB-2443-AC3D-0206DB2ACE2D}" type="datetime1">
              <a:rPr lang="en-CA" smtClean="0"/>
              <a:t>2022-02-19</a:t>
            </a:fld>
            <a:endParaRPr lang="en-US"/>
          </a:p>
        </p:txBody>
      </p:sp>
      <p:sp>
        <p:nvSpPr>
          <p:cNvPr id="5" name="Footer Placeholder 4">
            <a:extLst>
              <a:ext uri="{FF2B5EF4-FFF2-40B4-BE49-F238E27FC236}">
                <a16:creationId xmlns:a16="http://schemas.microsoft.com/office/drawing/2014/main" id="{513E04B0-8DC1-9D49-8AC3-ACE9FA1F2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372D8-3377-F044-B425-1E306246DEBC}"/>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200822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EC6E3-547E-6B49-98E0-8E0E1DCE1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06AA1-AB8D-F74C-8DE8-0B0DCC46B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32A58F-043C-7F46-9A6A-8A7D5BBF97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F9796-CE46-4D4A-9B29-62B6F08B10D5}"/>
              </a:ext>
            </a:extLst>
          </p:cNvPr>
          <p:cNvSpPr>
            <a:spLocks noGrp="1"/>
          </p:cNvSpPr>
          <p:nvPr>
            <p:ph type="dt" sz="half" idx="10"/>
          </p:nvPr>
        </p:nvSpPr>
        <p:spPr/>
        <p:txBody>
          <a:bodyPr/>
          <a:lstStyle/>
          <a:p>
            <a:fld id="{C69970A5-C61B-2144-B521-01F908CACFF6}" type="datetime1">
              <a:rPr lang="en-CA" smtClean="0"/>
              <a:t>2022-02-19</a:t>
            </a:fld>
            <a:endParaRPr lang="en-US"/>
          </a:p>
        </p:txBody>
      </p:sp>
      <p:sp>
        <p:nvSpPr>
          <p:cNvPr id="6" name="Footer Placeholder 5">
            <a:extLst>
              <a:ext uri="{FF2B5EF4-FFF2-40B4-BE49-F238E27FC236}">
                <a16:creationId xmlns:a16="http://schemas.microsoft.com/office/drawing/2014/main" id="{E1D0ACA5-4B8F-8C4F-BB01-080D92D6E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3148B-99FD-F246-B568-1E864FB566D5}"/>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177891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E824-E5BF-BA4F-9444-11B1D67DBA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6F7459-F674-0840-BAE4-5FB4FFD6B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E0A9AB-2B0F-0242-BCD7-BE659D62C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25D2B7-2E70-3141-BBEB-8C7F58A1C7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57BF9F-46C5-3B4E-938D-F5B8F67D04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ECDDA-753C-0549-83EF-09930128F13F}"/>
              </a:ext>
            </a:extLst>
          </p:cNvPr>
          <p:cNvSpPr>
            <a:spLocks noGrp="1"/>
          </p:cNvSpPr>
          <p:nvPr>
            <p:ph type="dt" sz="half" idx="10"/>
          </p:nvPr>
        </p:nvSpPr>
        <p:spPr/>
        <p:txBody>
          <a:bodyPr/>
          <a:lstStyle/>
          <a:p>
            <a:fld id="{D6554D9F-4384-1B4F-B94E-E4F2D2C1D6DA}" type="datetime1">
              <a:rPr lang="en-CA" smtClean="0"/>
              <a:t>2022-02-19</a:t>
            </a:fld>
            <a:endParaRPr lang="en-US"/>
          </a:p>
        </p:txBody>
      </p:sp>
      <p:sp>
        <p:nvSpPr>
          <p:cNvPr id="8" name="Footer Placeholder 7">
            <a:extLst>
              <a:ext uri="{FF2B5EF4-FFF2-40B4-BE49-F238E27FC236}">
                <a16:creationId xmlns:a16="http://schemas.microsoft.com/office/drawing/2014/main" id="{F9B05FC7-B8C6-544E-8E33-03EBD7D721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DE7389-35F7-6D40-A0C5-EBFB505F7BC6}"/>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2297786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4995-E514-A242-9BE1-760569AEC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514D8-902D-9444-866C-1F2ADC6BDA2B}"/>
              </a:ext>
            </a:extLst>
          </p:cNvPr>
          <p:cNvSpPr>
            <a:spLocks noGrp="1"/>
          </p:cNvSpPr>
          <p:nvPr>
            <p:ph type="dt" sz="half" idx="10"/>
          </p:nvPr>
        </p:nvSpPr>
        <p:spPr/>
        <p:txBody>
          <a:bodyPr/>
          <a:lstStyle/>
          <a:p>
            <a:fld id="{EAD28497-06E0-9747-AC81-246EA672F845}" type="datetime1">
              <a:rPr lang="en-CA" smtClean="0"/>
              <a:t>2022-02-19</a:t>
            </a:fld>
            <a:endParaRPr lang="en-US"/>
          </a:p>
        </p:txBody>
      </p:sp>
      <p:sp>
        <p:nvSpPr>
          <p:cNvPr id="4" name="Footer Placeholder 3">
            <a:extLst>
              <a:ext uri="{FF2B5EF4-FFF2-40B4-BE49-F238E27FC236}">
                <a16:creationId xmlns:a16="http://schemas.microsoft.com/office/drawing/2014/main" id="{2D726D32-5A4B-0A47-B36A-68135BB275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189A3-AB7C-1E46-9B97-C5FF368B4167}"/>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354432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C2404-09EA-7544-81EF-AF9B30C1CA0F}"/>
              </a:ext>
            </a:extLst>
          </p:cNvPr>
          <p:cNvSpPr>
            <a:spLocks noGrp="1"/>
          </p:cNvSpPr>
          <p:nvPr>
            <p:ph type="dt" sz="half" idx="10"/>
          </p:nvPr>
        </p:nvSpPr>
        <p:spPr/>
        <p:txBody>
          <a:bodyPr/>
          <a:lstStyle/>
          <a:p>
            <a:fld id="{FE6089BC-1A0E-D247-B089-DB2F3F42A6AC}" type="datetime1">
              <a:rPr lang="en-CA" smtClean="0"/>
              <a:t>2022-02-19</a:t>
            </a:fld>
            <a:endParaRPr lang="en-US"/>
          </a:p>
        </p:txBody>
      </p:sp>
      <p:sp>
        <p:nvSpPr>
          <p:cNvPr id="3" name="Footer Placeholder 2">
            <a:extLst>
              <a:ext uri="{FF2B5EF4-FFF2-40B4-BE49-F238E27FC236}">
                <a16:creationId xmlns:a16="http://schemas.microsoft.com/office/drawing/2014/main" id="{4F5BD1FD-E346-CC4B-B52E-AF0C0987F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795AA7-6222-5D44-A97F-6CDFAF53C106}"/>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1082310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EEF0-DF3C-0345-808C-56E83CD8E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C4471B-0A64-ED4E-BDCF-241386A8B2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943DE-2588-3147-A09A-2C5676DEF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3445F4-0EC3-BA4B-AE3F-C82BA1423333}"/>
              </a:ext>
            </a:extLst>
          </p:cNvPr>
          <p:cNvSpPr>
            <a:spLocks noGrp="1"/>
          </p:cNvSpPr>
          <p:nvPr>
            <p:ph type="dt" sz="half" idx="10"/>
          </p:nvPr>
        </p:nvSpPr>
        <p:spPr/>
        <p:txBody>
          <a:bodyPr/>
          <a:lstStyle/>
          <a:p>
            <a:fld id="{438CB1C1-74DF-9843-AB6E-4E3AAFD2A6B1}" type="datetime1">
              <a:rPr lang="en-CA" smtClean="0"/>
              <a:t>2022-02-19</a:t>
            </a:fld>
            <a:endParaRPr lang="en-US"/>
          </a:p>
        </p:txBody>
      </p:sp>
      <p:sp>
        <p:nvSpPr>
          <p:cNvPr id="6" name="Footer Placeholder 5">
            <a:extLst>
              <a:ext uri="{FF2B5EF4-FFF2-40B4-BE49-F238E27FC236}">
                <a16:creationId xmlns:a16="http://schemas.microsoft.com/office/drawing/2014/main" id="{EB38AB71-D72D-3047-876C-DE8EF49C6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37800D-69B8-8A46-AA0C-475BC89AC250}"/>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2724140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FD2F-02F8-CF44-92F4-C9728145B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B3CAE1-0665-954F-8BB6-BFD0A82137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8492AC-2195-5842-9006-2FF02DBD2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A90AB-16C3-9443-AFB7-3ECC667F9EC6}"/>
              </a:ext>
            </a:extLst>
          </p:cNvPr>
          <p:cNvSpPr>
            <a:spLocks noGrp="1"/>
          </p:cNvSpPr>
          <p:nvPr>
            <p:ph type="dt" sz="half" idx="10"/>
          </p:nvPr>
        </p:nvSpPr>
        <p:spPr/>
        <p:txBody>
          <a:bodyPr/>
          <a:lstStyle/>
          <a:p>
            <a:fld id="{CA5D7B1C-92B8-C843-B51A-EB80E1F8C5F7}" type="datetime1">
              <a:rPr lang="en-CA" smtClean="0"/>
              <a:t>2022-02-19</a:t>
            </a:fld>
            <a:endParaRPr lang="en-US"/>
          </a:p>
        </p:txBody>
      </p:sp>
      <p:sp>
        <p:nvSpPr>
          <p:cNvPr id="6" name="Footer Placeholder 5">
            <a:extLst>
              <a:ext uri="{FF2B5EF4-FFF2-40B4-BE49-F238E27FC236}">
                <a16:creationId xmlns:a16="http://schemas.microsoft.com/office/drawing/2014/main" id="{8DACC1AD-89F0-9B42-8AB3-47A411A62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193B4-04ED-624A-A1E0-87B4A5636774}"/>
              </a:ext>
            </a:extLst>
          </p:cNvPr>
          <p:cNvSpPr>
            <a:spLocks noGrp="1"/>
          </p:cNvSpPr>
          <p:nvPr>
            <p:ph type="sldNum" sz="quarter" idx="12"/>
          </p:nvPr>
        </p:nvSpPr>
        <p:spPr/>
        <p:txBody>
          <a:bodyPr/>
          <a:lstStyle/>
          <a:p>
            <a:fld id="{63046838-7AC9-924A-9C9C-FC3A3B660BC7}" type="slidenum">
              <a:rPr lang="en-US" smtClean="0"/>
              <a:t>‹#›</a:t>
            </a:fld>
            <a:endParaRPr lang="en-US"/>
          </a:p>
        </p:txBody>
      </p:sp>
    </p:spTree>
    <p:extLst>
      <p:ext uri="{BB962C8B-B14F-4D97-AF65-F5344CB8AC3E}">
        <p14:creationId xmlns:p14="http://schemas.microsoft.com/office/powerpoint/2010/main" val="46813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58638-F9EC-AC42-A21B-DB46834885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79263D-07D7-9B45-B1D6-E0CC86802F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20690-E88C-1041-93F4-3FE4E53D8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0C7AB-4ABE-F64B-8777-1BA32B26C212}" type="datetime1">
              <a:rPr lang="en-CA" smtClean="0"/>
              <a:t>2022-02-19</a:t>
            </a:fld>
            <a:endParaRPr lang="en-US"/>
          </a:p>
        </p:txBody>
      </p:sp>
      <p:sp>
        <p:nvSpPr>
          <p:cNvPr id="5" name="Footer Placeholder 4">
            <a:extLst>
              <a:ext uri="{FF2B5EF4-FFF2-40B4-BE49-F238E27FC236}">
                <a16:creationId xmlns:a16="http://schemas.microsoft.com/office/drawing/2014/main" id="{CF297582-451A-194D-910D-CED8118C0A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DB8ACC-F0F0-B94B-8B47-7D0A296C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46838-7AC9-924A-9C9C-FC3A3B660BC7}" type="slidenum">
              <a:rPr lang="en-US" smtClean="0"/>
              <a:t>‹#›</a:t>
            </a:fld>
            <a:endParaRPr lang="en-US"/>
          </a:p>
        </p:txBody>
      </p:sp>
    </p:spTree>
    <p:extLst>
      <p:ext uri="{BB962C8B-B14F-4D97-AF65-F5344CB8AC3E}">
        <p14:creationId xmlns:p14="http://schemas.microsoft.com/office/powerpoint/2010/main" val="2432342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6FCC-10D8-364C-81AC-B94D1E6D0262}"/>
              </a:ext>
            </a:extLst>
          </p:cNvPr>
          <p:cNvSpPr>
            <a:spLocks noGrp="1"/>
          </p:cNvSpPr>
          <p:nvPr>
            <p:ph type="ctrTitle"/>
          </p:nvPr>
        </p:nvSpPr>
        <p:spPr>
          <a:xfrm>
            <a:off x="1524000" y="611048"/>
            <a:ext cx="9144000" cy="1621884"/>
          </a:xfrm>
        </p:spPr>
        <p:txBody>
          <a:bodyPr>
            <a:noAutofit/>
          </a:bodyPr>
          <a:lstStyle/>
          <a:p>
            <a:r>
              <a:rPr lang="en-CA" sz="3600" dirty="0" err="1"/>
              <a:t>Transbilayer</a:t>
            </a:r>
            <a:r>
              <a:rPr lang="en-CA" sz="3600" dirty="0"/>
              <a:t> Coupling of Lipids in Cells Investigated by </a:t>
            </a:r>
            <a:r>
              <a:rPr lang="en-CA" sz="3600" dirty="0" err="1"/>
              <a:t>ImFCS</a:t>
            </a:r>
            <a:endParaRPr lang="en-US" sz="3600" dirty="0"/>
          </a:p>
        </p:txBody>
      </p:sp>
      <p:sp>
        <p:nvSpPr>
          <p:cNvPr id="3" name="Subtitle 2">
            <a:extLst>
              <a:ext uri="{FF2B5EF4-FFF2-40B4-BE49-F238E27FC236}">
                <a16:creationId xmlns:a16="http://schemas.microsoft.com/office/drawing/2014/main" id="{D601F9D3-EA12-634D-A9D5-C449929C55CF}"/>
              </a:ext>
            </a:extLst>
          </p:cNvPr>
          <p:cNvSpPr>
            <a:spLocks noGrp="1"/>
          </p:cNvSpPr>
          <p:nvPr>
            <p:ph type="subTitle" idx="1"/>
          </p:nvPr>
        </p:nvSpPr>
        <p:spPr>
          <a:xfrm>
            <a:off x="3002692" y="4915013"/>
            <a:ext cx="6921015" cy="1331939"/>
          </a:xfrm>
        </p:spPr>
        <p:txBody>
          <a:bodyPr>
            <a:normAutofit/>
          </a:bodyPr>
          <a:lstStyle/>
          <a:p>
            <a:r>
              <a:rPr lang="en-CA" sz="2000" dirty="0"/>
              <a:t>Presented by: Alon Shapiro</a:t>
            </a:r>
          </a:p>
          <a:p>
            <a:r>
              <a:rPr lang="en-CA" sz="2000" dirty="0"/>
              <a:t>Presentation date: Feb. 21, 2022</a:t>
            </a:r>
          </a:p>
          <a:p>
            <a:r>
              <a:rPr lang="en-CA" sz="2000" dirty="0"/>
              <a:t>Paper has not been published or peer reviewed yet</a:t>
            </a:r>
            <a:endParaRPr lang="en-US" sz="2000" dirty="0"/>
          </a:p>
        </p:txBody>
      </p:sp>
      <p:pic>
        <p:nvPicPr>
          <p:cNvPr id="7" name="Picture 6">
            <a:extLst>
              <a:ext uri="{FF2B5EF4-FFF2-40B4-BE49-F238E27FC236}">
                <a16:creationId xmlns:a16="http://schemas.microsoft.com/office/drawing/2014/main" id="{D80B22A7-5FC0-F143-A233-03A3DFA898AC}"/>
              </a:ext>
            </a:extLst>
          </p:cNvPr>
          <p:cNvPicPr>
            <a:picLocks noChangeAspect="1"/>
          </p:cNvPicPr>
          <p:nvPr/>
        </p:nvPicPr>
        <p:blipFill>
          <a:blip r:embed="rId2"/>
          <a:stretch>
            <a:fillRect/>
          </a:stretch>
        </p:blipFill>
        <p:spPr>
          <a:xfrm>
            <a:off x="2771999" y="3085176"/>
            <a:ext cx="7382400" cy="1073804"/>
          </a:xfrm>
          <a:prstGeom prst="rect">
            <a:avLst/>
          </a:prstGeom>
        </p:spPr>
      </p:pic>
      <p:sp>
        <p:nvSpPr>
          <p:cNvPr id="8" name="Slide Number Placeholder 7">
            <a:extLst>
              <a:ext uri="{FF2B5EF4-FFF2-40B4-BE49-F238E27FC236}">
                <a16:creationId xmlns:a16="http://schemas.microsoft.com/office/drawing/2014/main" id="{334D0B6F-026B-454A-84B5-6BD942A74514}"/>
              </a:ext>
            </a:extLst>
          </p:cNvPr>
          <p:cNvSpPr>
            <a:spLocks noGrp="1"/>
          </p:cNvSpPr>
          <p:nvPr>
            <p:ph type="sldNum" sz="quarter" idx="12"/>
          </p:nvPr>
        </p:nvSpPr>
        <p:spPr/>
        <p:txBody>
          <a:bodyPr/>
          <a:lstStyle/>
          <a:p>
            <a:fld id="{63046838-7AC9-924A-9C9C-FC3A3B660BC7}" type="slidenum">
              <a:rPr lang="en-US" smtClean="0"/>
              <a:t>1</a:t>
            </a:fld>
            <a:endParaRPr lang="en-US" dirty="0"/>
          </a:p>
        </p:txBody>
      </p:sp>
    </p:spTree>
    <p:extLst>
      <p:ext uri="{BB962C8B-B14F-4D97-AF65-F5344CB8AC3E}">
        <p14:creationId xmlns:p14="http://schemas.microsoft.com/office/powerpoint/2010/main" val="176045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F893-5104-E14A-B7CF-F60C767FE3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59C48A-5354-9742-B396-FCA60748D0C8}"/>
              </a:ext>
            </a:extLst>
          </p:cNvPr>
          <p:cNvSpPr>
            <a:spLocks noGrp="1"/>
          </p:cNvSpPr>
          <p:nvPr>
            <p:ph idx="1"/>
          </p:nvPr>
        </p:nvSpPr>
        <p:spPr/>
        <p:txBody>
          <a:bodyPr/>
          <a:lstStyle/>
          <a:p>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C86113-3CCA-3D48-B908-FD952921217A}"/>
                  </a:ext>
                </a:extLst>
              </p:cNvPr>
              <p:cNvSpPr txBox="1"/>
              <p:nvPr/>
            </p:nvSpPr>
            <p:spPr>
              <a:xfrm>
                <a:off x="9224138" y="6262022"/>
                <a:ext cx="2804256" cy="369332"/>
              </a:xfrm>
              <a:prstGeom prst="rect">
                <a:avLst/>
              </a:prstGeom>
              <a:noFill/>
            </p:spPr>
            <p:txBody>
              <a:bodyPr wrap="square" rtlCol="0">
                <a:spAutoFit/>
              </a:bodyPr>
              <a:lstStyle/>
              <a:p>
                <a:r>
                  <a:rPr lang="en-US" dirty="0"/>
                  <a:t>Error in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𝑎𝑣</m:t>
                        </m:r>
                      </m:sub>
                    </m:sSub>
                  </m:oMath>
                </a14:m>
                <a:r>
                  <a:rPr lang="en-US" dirty="0"/>
                  <a:t> values is &lt; 1%</a:t>
                </a:r>
              </a:p>
            </p:txBody>
          </p:sp>
        </mc:Choice>
        <mc:Fallback>
          <p:sp>
            <p:nvSpPr>
              <p:cNvPr id="4" name="TextBox 3">
                <a:extLst>
                  <a:ext uri="{FF2B5EF4-FFF2-40B4-BE49-F238E27FC236}">
                    <a16:creationId xmlns:a16="http://schemas.microsoft.com/office/drawing/2014/main" id="{1AC86113-3CCA-3D48-B908-FD952921217A}"/>
                  </a:ext>
                </a:extLst>
              </p:cNvPr>
              <p:cNvSpPr txBox="1">
                <a:spLocks noRot="1" noChangeAspect="1" noMove="1" noResize="1" noEditPoints="1" noAdjustHandles="1" noChangeArrowheads="1" noChangeShapeType="1" noTextEdit="1"/>
              </p:cNvSpPr>
              <p:nvPr/>
            </p:nvSpPr>
            <p:spPr>
              <a:xfrm>
                <a:off x="9224138" y="6262022"/>
                <a:ext cx="2804256" cy="369332"/>
              </a:xfrm>
              <a:prstGeom prst="rect">
                <a:avLst/>
              </a:prstGeom>
              <a:blipFill>
                <a:blip r:embed="rId2"/>
                <a:stretch>
                  <a:fillRect l="-1802" t="-3226" b="-225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4589F62-539F-414A-8F2C-6699D7A4D7C8}"/>
              </a:ext>
            </a:extLst>
          </p:cNvPr>
          <p:cNvPicPr>
            <a:picLocks noChangeAspect="1"/>
          </p:cNvPicPr>
          <p:nvPr/>
        </p:nvPicPr>
        <p:blipFill>
          <a:blip r:embed="rId3"/>
          <a:stretch>
            <a:fillRect/>
          </a:stretch>
        </p:blipFill>
        <p:spPr>
          <a:xfrm>
            <a:off x="7885383" y="179580"/>
            <a:ext cx="4306617" cy="5253032"/>
          </a:xfrm>
          <a:prstGeom prst="rect">
            <a:avLst/>
          </a:prstGeom>
        </p:spPr>
      </p:pic>
      <p:sp>
        <p:nvSpPr>
          <p:cNvPr id="6" name="TextBox 5">
            <a:extLst>
              <a:ext uri="{FF2B5EF4-FFF2-40B4-BE49-F238E27FC236}">
                <a16:creationId xmlns:a16="http://schemas.microsoft.com/office/drawing/2014/main" id="{78FAC3A9-4DFE-5147-85C3-69B5144876E4}"/>
              </a:ext>
            </a:extLst>
          </p:cNvPr>
          <p:cNvSpPr txBox="1"/>
          <p:nvPr/>
        </p:nvSpPr>
        <p:spPr>
          <a:xfrm>
            <a:off x="8048064" y="5432612"/>
            <a:ext cx="2817159" cy="646331"/>
          </a:xfrm>
          <a:prstGeom prst="rect">
            <a:avLst/>
          </a:prstGeom>
          <a:noFill/>
        </p:spPr>
        <p:txBody>
          <a:bodyPr wrap="square" rtlCol="0">
            <a:spAutoFit/>
          </a:bodyPr>
          <a:lstStyle/>
          <a:p>
            <a:r>
              <a:rPr lang="en-US" dirty="0">
                <a:highlight>
                  <a:srgbClr val="FF0000"/>
                </a:highlight>
              </a:rPr>
              <a:t>Link CDF’s to figure above (inner probe, outer probe)</a:t>
            </a:r>
          </a:p>
        </p:txBody>
      </p:sp>
      <p:sp>
        <p:nvSpPr>
          <p:cNvPr id="7" name="Slide Number Placeholder 6">
            <a:extLst>
              <a:ext uri="{FF2B5EF4-FFF2-40B4-BE49-F238E27FC236}">
                <a16:creationId xmlns:a16="http://schemas.microsoft.com/office/drawing/2014/main" id="{4C82E422-7919-6948-B386-DE30AA94C0F7}"/>
              </a:ext>
            </a:extLst>
          </p:cNvPr>
          <p:cNvSpPr>
            <a:spLocks noGrp="1"/>
          </p:cNvSpPr>
          <p:nvPr>
            <p:ph type="sldNum" sz="quarter" idx="12"/>
          </p:nvPr>
        </p:nvSpPr>
        <p:spPr/>
        <p:txBody>
          <a:bodyPr/>
          <a:lstStyle/>
          <a:p>
            <a:fld id="{63046838-7AC9-924A-9C9C-FC3A3B660BC7}" type="slidenum">
              <a:rPr lang="en-US" smtClean="0"/>
              <a:t>10</a:t>
            </a:fld>
            <a:endParaRPr lang="en-US"/>
          </a:p>
        </p:txBody>
      </p:sp>
    </p:spTree>
    <p:extLst>
      <p:ext uri="{BB962C8B-B14F-4D97-AF65-F5344CB8AC3E}">
        <p14:creationId xmlns:p14="http://schemas.microsoft.com/office/powerpoint/2010/main" val="185621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E00A-7342-4449-AE4F-475D57505095}"/>
              </a:ext>
            </a:extLst>
          </p:cNvPr>
          <p:cNvSpPr>
            <a:spLocks noGrp="1"/>
          </p:cNvSpPr>
          <p:nvPr>
            <p:ph type="title"/>
          </p:nvPr>
        </p:nvSpPr>
        <p:spPr/>
        <p:txBody>
          <a:bodyPr>
            <a:normAutofit/>
          </a:bodyPr>
          <a:lstStyle/>
          <a:p>
            <a:r>
              <a:rPr lang="en-CA" b="1" dirty="0"/>
              <a:t>Method demonstration on 2 well-established model systems for TB interactions</a:t>
            </a:r>
            <a:endParaRPr lang="en-US" dirty="0"/>
          </a:p>
        </p:txBody>
      </p:sp>
      <p:sp>
        <p:nvSpPr>
          <p:cNvPr id="3" name="Content Placeholder 2">
            <a:extLst>
              <a:ext uri="{FF2B5EF4-FFF2-40B4-BE49-F238E27FC236}">
                <a16:creationId xmlns:a16="http://schemas.microsoft.com/office/drawing/2014/main" id="{13232D0C-EA9D-9F43-AF09-9ADD9C7DF31F}"/>
              </a:ext>
            </a:extLst>
          </p:cNvPr>
          <p:cNvSpPr>
            <a:spLocks noGrp="1"/>
          </p:cNvSpPr>
          <p:nvPr>
            <p:ph idx="1"/>
          </p:nvPr>
        </p:nvSpPr>
        <p:spPr/>
        <p:txBody>
          <a:bodyPr/>
          <a:lstStyle/>
          <a:p>
            <a:r>
              <a:rPr lang="en-CA" dirty="0"/>
              <a:t>(Look at outside-in coupling mode by measuring diffusional changes of 2 inner-leaflet probes PM-EGFP (Lo-preferring) and EGFP-GG (</a:t>
            </a:r>
            <a:r>
              <a:rPr lang="en-CA" dirty="0" err="1"/>
              <a:t>Ld</a:t>
            </a:r>
            <a:r>
              <a:rPr lang="en-CA" dirty="0"/>
              <a:t>-preferring)</a:t>
            </a:r>
          </a:p>
          <a:p>
            <a:r>
              <a:rPr lang="en-CA" dirty="0"/>
              <a:t>1. Ag crosslinking of transmembrane </a:t>
            </a:r>
            <a:r>
              <a:rPr lang="en-CA" dirty="0" err="1"/>
              <a:t>IgE-FcεRI</a:t>
            </a:r>
            <a:endParaRPr lang="en-CA" dirty="0"/>
          </a:p>
          <a:p>
            <a:r>
              <a:rPr lang="en-CA" dirty="0"/>
              <a:t>2. Antibody (Ab)-crosslinking of glycosphingolipid complex CTxB-GM1</a:t>
            </a:r>
          </a:p>
          <a:p>
            <a:endParaRPr lang="en-US" dirty="0"/>
          </a:p>
        </p:txBody>
      </p:sp>
      <p:sp>
        <p:nvSpPr>
          <p:cNvPr id="4" name="TextBox 3">
            <a:extLst>
              <a:ext uri="{FF2B5EF4-FFF2-40B4-BE49-F238E27FC236}">
                <a16:creationId xmlns:a16="http://schemas.microsoft.com/office/drawing/2014/main" id="{4E64D2A5-C219-6148-B9CF-DA60404CD025}"/>
              </a:ext>
            </a:extLst>
          </p:cNvPr>
          <p:cNvSpPr txBox="1"/>
          <p:nvPr/>
        </p:nvSpPr>
        <p:spPr>
          <a:xfrm>
            <a:off x="1149724" y="4894729"/>
            <a:ext cx="4740088" cy="369332"/>
          </a:xfrm>
          <a:prstGeom prst="rect">
            <a:avLst/>
          </a:prstGeom>
          <a:noFill/>
        </p:spPr>
        <p:txBody>
          <a:bodyPr wrap="square" rtlCol="0">
            <a:spAutoFit/>
          </a:bodyPr>
          <a:lstStyle/>
          <a:p>
            <a:r>
              <a:rPr lang="en-US" dirty="0">
                <a:highlight>
                  <a:srgbClr val="FF0000"/>
                </a:highlight>
              </a:rPr>
              <a:t>Explain what these pathways are</a:t>
            </a:r>
          </a:p>
        </p:txBody>
      </p:sp>
      <p:sp>
        <p:nvSpPr>
          <p:cNvPr id="5" name="Slide Number Placeholder 4">
            <a:extLst>
              <a:ext uri="{FF2B5EF4-FFF2-40B4-BE49-F238E27FC236}">
                <a16:creationId xmlns:a16="http://schemas.microsoft.com/office/drawing/2014/main" id="{738FD15B-3780-B145-A776-8F51F06EC573}"/>
              </a:ext>
            </a:extLst>
          </p:cNvPr>
          <p:cNvSpPr>
            <a:spLocks noGrp="1"/>
          </p:cNvSpPr>
          <p:nvPr>
            <p:ph type="sldNum" sz="quarter" idx="12"/>
          </p:nvPr>
        </p:nvSpPr>
        <p:spPr/>
        <p:txBody>
          <a:bodyPr/>
          <a:lstStyle/>
          <a:p>
            <a:fld id="{63046838-7AC9-924A-9C9C-FC3A3B660BC7}" type="slidenum">
              <a:rPr lang="en-US" smtClean="0"/>
              <a:t>11</a:t>
            </a:fld>
            <a:endParaRPr lang="en-US"/>
          </a:p>
        </p:txBody>
      </p:sp>
    </p:spTree>
    <p:extLst>
      <p:ext uri="{BB962C8B-B14F-4D97-AF65-F5344CB8AC3E}">
        <p14:creationId xmlns:p14="http://schemas.microsoft.com/office/powerpoint/2010/main" val="205821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87C2-59F9-3A4F-8702-78BE94247F1F}"/>
              </a:ext>
            </a:extLst>
          </p:cNvPr>
          <p:cNvSpPr>
            <a:spLocks noGrp="1"/>
          </p:cNvSpPr>
          <p:nvPr>
            <p:ph type="title"/>
          </p:nvPr>
        </p:nvSpPr>
        <p:spPr/>
        <p:txBody>
          <a:bodyPr>
            <a:normAutofit fontScale="90000"/>
          </a:bodyPr>
          <a:lstStyle/>
          <a:p>
            <a:r>
              <a:rPr lang="en-US" dirty="0">
                <a:highlight>
                  <a:srgbClr val="FF0000"/>
                </a:highlight>
              </a:rPr>
              <a:t>Explain </a:t>
            </a:r>
            <a:r>
              <a:rPr lang="en-CA" dirty="0">
                <a:highlight>
                  <a:srgbClr val="FF0000"/>
                </a:highlight>
              </a:rPr>
              <a:t>1. Ag crosslinking of transmembrane </a:t>
            </a:r>
            <a:r>
              <a:rPr lang="en-CA" dirty="0" err="1">
                <a:highlight>
                  <a:srgbClr val="FF0000"/>
                </a:highlight>
              </a:rPr>
              <a:t>IgE-FcεRI</a:t>
            </a:r>
            <a:br>
              <a:rPr lang="en-CA" dirty="0">
                <a:highlight>
                  <a:srgbClr val="FF0000"/>
                </a:highlight>
              </a:rPr>
            </a:br>
            <a:endParaRPr lang="en-US" dirty="0">
              <a:highlight>
                <a:srgbClr val="FF0000"/>
              </a:highlight>
            </a:endParaRPr>
          </a:p>
        </p:txBody>
      </p:sp>
      <p:sp>
        <p:nvSpPr>
          <p:cNvPr id="3" name="Content Placeholder 2">
            <a:extLst>
              <a:ext uri="{FF2B5EF4-FFF2-40B4-BE49-F238E27FC236}">
                <a16:creationId xmlns:a16="http://schemas.microsoft.com/office/drawing/2014/main" id="{4227EE68-CE82-2E4E-8E6C-8B33F509BF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F9C6E4-2D6A-0447-B47E-9AC4DCE249B5}"/>
              </a:ext>
            </a:extLst>
          </p:cNvPr>
          <p:cNvPicPr>
            <a:picLocks noChangeAspect="1"/>
          </p:cNvPicPr>
          <p:nvPr/>
        </p:nvPicPr>
        <p:blipFill>
          <a:blip r:embed="rId2"/>
          <a:stretch>
            <a:fillRect/>
          </a:stretch>
        </p:blipFill>
        <p:spPr>
          <a:xfrm>
            <a:off x="7704518" y="1909024"/>
            <a:ext cx="4487482" cy="3749313"/>
          </a:xfrm>
          <a:prstGeom prst="rect">
            <a:avLst/>
          </a:prstGeom>
        </p:spPr>
      </p:pic>
      <p:sp>
        <p:nvSpPr>
          <p:cNvPr id="5" name="Slide Number Placeholder 4">
            <a:extLst>
              <a:ext uri="{FF2B5EF4-FFF2-40B4-BE49-F238E27FC236}">
                <a16:creationId xmlns:a16="http://schemas.microsoft.com/office/drawing/2014/main" id="{71E95C27-5963-D147-8E09-8FA8ECEC41AB}"/>
              </a:ext>
            </a:extLst>
          </p:cNvPr>
          <p:cNvSpPr>
            <a:spLocks noGrp="1"/>
          </p:cNvSpPr>
          <p:nvPr>
            <p:ph type="sldNum" sz="quarter" idx="12"/>
          </p:nvPr>
        </p:nvSpPr>
        <p:spPr/>
        <p:txBody>
          <a:bodyPr/>
          <a:lstStyle/>
          <a:p>
            <a:fld id="{63046838-7AC9-924A-9C9C-FC3A3B660BC7}" type="slidenum">
              <a:rPr lang="en-US" smtClean="0"/>
              <a:t>12</a:t>
            </a:fld>
            <a:endParaRPr lang="en-US"/>
          </a:p>
        </p:txBody>
      </p:sp>
    </p:spTree>
    <p:extLst>
      <p:ext uri="{BB962C8B-B14F-4D97-AF65-F5344CB8AC3E}">
        <p14:creationId xmlns:p14="http://schemas.microsoft.com/office/powerpoint/2010/main" val="1804873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C7A6-86C9-3F4E-8F02-10C862966172}"/>
              </a:ext>
            </a:extLst>
          </p:cNvPr>
          <p:cNvSpPr>
            <a:spLocks noGrp="1"/>
          </p:cNvSpPr>
          <p:nvPr>
            <p:ph type="title"/>
          </p:nvPr>
        </p:nvSpPr>
        <p:spPr/>
        <p:txBody>
          <a:bodyPr/>
          <a:lstStyle/>
          <a:p>
            <a:r>
              <a:rPr lang="en-CA" dirty="0"/>
              <a:t> Ag crosslinking of transmembrane </a:t>
            </a:r>
            <a:r>
              <a:rPr lang="en-CA" dirty="0" err="1"/>
              <a:t>IgE-FcεRI</a:t>
            </a:r>
            <a:endParaRPr lang="en-US" dirty="0"/>
          </a:p>
        </p:txBody>
      </p:sp>
      <p:pic>
        <p:nvPicPr>
          <p:cNvPr id="4" name="Picture 3">
            <a:extLst>
              <a:ext uri="{FF2B5EF4-FFF2-40B4-BE49-F238E27FC236}">
                <a16:creationId xmlns:a16="http://schemas.microsoft.com/office/drawing/2014/main" id="{631473A1-9B57-6542-B1A9-BE4C49B9D046}"/>
              </a:ext>
            </a:extLst>
          </p:cNvPr>
          <p:cNvPicPr>
            <a:picLocks noChangeAspect="1"/>
          </p:cNvPicPr>
          <p:nvPr/>
        </p:nvPicPr>
        <p:blipFill rotWithShape="1">
          <a:blip r:embed="rId2"/>
          <a:srcRect l="2258" r="1795"/>
          <a:stretch/>
        </p:blipFill>
        <p:spPr>
          <a:xfrm>
            <a:off x="63332" y="1349115"/>
            <a:ext cx="7641186" cy="3458916"/>
          </a:xfrm>
          <a:prstGeom prst="rect">
            <a:avLst/>
          </a:prstGeom>
        </p:spPr>
      </p:pic>
      <p:sp>
        <p:nvSpPr>
          <p:cNvPr id="6" name="TextBox 5">
            <a:extLst>
              <a:ext uri="{FF2B5EF4-FFF2-40B4-BE49-F238E27FC236}">
                <a16:creationId xmlns:a16="http://schemas.microsoft.com/office/drawing/2014/main" id="{5ADBBC71-DE0F-2749-B4DD-0660F51EE812}"/>
              </a:ext>
            </a:extLst>
          </p:cNvPr>
          <p:cNvSpPr txBox="1"/>
          <p:nvPr/>
        </p:nvSpPr>
        <p:spPr>
          <a:xfrm>
            <a:off x="838200" y="5138009"/>
            <a:ext cx="8881782" cy="1477328"/>
          </a:xfrm>
          <a:prstGeom prst="rect">
            <a:avLst/>
          </a:prstGeom>
          <a:noFill/>
        </p:spPr>
        <p:txBody>
          <a:bodyPr wrap="square" rtlCol="0">
            <a:spAutoFit/>
          </a:bodyPr>
          <a:lstStyle/>
          <a:p>
            <a:r>
              <a:rPr lang="en-US" dirty="0">
                <a:highlight>
                  <a:srgbClr val="FF0000"/>
                </a:highlight>
              </a:rPr>
              <a:t>Observed Lo-preferring probes </a:t>
            </a:r>
            <a:r>
              <a:rPr lang="en-US" dirty="0"/>
              <a:t>cluster around receptor</a:t>
            </a:r>
          </a:p>
          <a:p>
            <a:endParaRPr lang="en-US" dirty="0"/>
          </a:p>
          <a:p>
            <a:r>
              <a:rPr lang="en-US" dirty="0"/>
              <a:t>Conclusion:</a:t>
            </a:r>
          </a:p>
          <a:p>
            <a:r>
              <a:rPr lang="en-US" dirty="0"/>
              <a:t>Lo-like phase stabilization around clustered receptor</a:t>
            </a:r>
          </a:p>
          <a:p>
            <a:r>
              <a:rPr lang="en-US" dirty="0" err="1"/>
              <a:t>Ld</a:t>
            </a:r>
            <a:r>
              <a:rPr lang="en-US" dirty="0"/>
              <a:t>-like probes can diffuse faster in absence of Lo-like probes</a:t>
            </a:r>
          </a:p>
        </p:txBody>
      </p:sp>
      <p:sp>
        <p:nvSpPr>
          <p:cNvPr id="7" name="TextBox 6">
            <a:extLst>
              <a:ext uri="{FF2B5EF4-FFF2-40B4-BE49-F238E27FC236}">
                <a16:creationId xmlns:a16="http://schemas.microsoft.com/office/drawing/2014/main" id="{8A3995A8-FDE5-9F46-999B-2095383BF09B}"/>
              </a:ext>
            </a:extLst>
          </p:cNvPr>
          <p:cNvSpPr txBox="1"/>
          <p:nvPr/>
        </p:nvSpPr>
        <p:spPr>
          <a:xfrm>
            <a:off x="838200" y="1811788"/>
            <a:ext cx="2674338" cy="369332"/>
          </a:xfrm>
          <a:prstGeom prst="rect">
            <a:avLst/>
          </a:prstGeom>
          <a:noFill/>
        </p:spPr>
        <p:txBody>
          <a:bodyPr wrap="square" rtlCol="0">
            <a:spAutoFit/>
          </a:bodyPr>
          <a:lstStyle/>
          <a:p>
            <a:r>
              <a:rPr lang="en-US" dirty="0">
                <a:solidFill>
                  <a:srgbClr val="FF0000"/>
                </a:solidFill>
              </a:rPr>
              <a:t>Lo-preferring slows down</a:t>
            </a:r>
          </a:p>
        </p:txBody>
      </p:sp>
      <p:sp>
        <p:nvSpPr>
          <p:cNvPr id="8" name="TextBox 7">
            <a:extLst>
              <a:ext uri="{FF2B5EF4-FFF2-40B4-BE49-F238E27FC236}">
                <a16:creationId xmlns:a16="http://schemas.microsoft.com/office/drawing/2014/main" id="{A253A4C8-106C-7248-A573-E7670EF1F15B}"/>
              </a:ext>
            </a:extLst>
          </p:cNvPr>
          <p:cNvSpPr txBox="1"/>
          <p:nvPr/>
        </p:nvSpPr>
        <p:spPr>
          <a:xfrm>
            <a:off x="4826879" y="1811788"/>
            <a:ext cx="2674338" cy="369332"/>
          </a:xfrm>
          <a:prstGeom prst="rect">
            <a:avLst/>
          </a:prstGeom>
          <a:noFill/>
        </p:spPr>
        <p:txBody>
          <a:bodyPr wrap="square" rtlCol="0">
            <a:spAutoFit/>
          </a:bodyPr>
          <a:lstStyle/>
          <a:p>
            <a:r>
              <a:rPr lang="en-US" dirty="0" err="1">
                <a:solidFill>
                  <a:srgbClr val="FF0000"/>
                </a:solidFill>
              </a:rPr>
              <a:t>Ld</a:t>
            </a:r>
            <a:r>
              <a:rPr lang="en-US" dirty="0">
                <a:solidFill>
                  <a:srgbClr val="FF0000"/>
                </a:solidFill>
              </a:rPr>
              <a:t>-preferring speeds up</a:t>
            </a:r>
          </a:p>
        </p:txBody>
      </p:sp>
      <p:sp>
        <p:nvSpPr>
          <p:cNvPr id="3" name="Slide Number Placeholder 2">
            <a:extLst>
              <a:ext uri="{FF2B5EF4-FFF2-40B4-BE49-F238E27FC236}">
                <a16:creationId xmlns:a16="http://schemas.microsoft.com/office/drawing/2014/main" id="{B991368D-E540-6D45-B70F-80AD045FAC70}"/>
              </a:ext>
            </a:extLst>
          </p:cNvPr>
          <p:cNvSpPr>
            <a:spLocks noGrp="1"/>
          </p:cNvSpPr>
          <p:nvPr>
            <p:ph type="sldNum" sz="quarter" idx="12"/>
          </p:nvPr>
        </p:nvSpPr>
        <p:spPr/>
        <p:txBody>
          <a:bodyPr/>
          <a:lstStyle/>
          <a:p>
            <a:fld id="{63046838-7AC9-924A-9C9C-FC3A3B660BC7}" type="slidenum">
              <a:rPr lang="en-US" smtClean="0"/>
              <a:t>13</a:t>
            </a:fld>
            <a:endParaRPr lang="en-US"/>
          </a:p>
        </p:txBody>
      </p:sp>
    </p:spTree>
    <p:extLst>
      <p:ext uri="{BB962C8B-B14F-4D97-AF65-F5344CB8AC3E}">
        <p14:creationId xmlns:p14="http://schemas.microsoft.com/office/powerpoint/2010/main" val="283061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88DD-6ED4-8B48-A885-182A7CE6CD0F}"/>
              </a:ext>
            </a:extLst>
          </p:cNvPr>
          <p:cNvSpPr>
            <a:spLocks noGrp="1"/>
          </p:cNvSpPr>
          <p:nvPr>
            <p:ph type="title"/>
          </p:nvPr>
        </p:nvSpPr>
        <p:spPr/>
        <p:txBody>
          <a:bodyPr/>
          <a:lstStyle/>
          <a:p>
            <a:r>
              <a:rPr lang="en-US" dirty="0">
                <a:highlight>
                  <a:srgbClr val="FF0000"/>
                </a:highlight>
              </a:rPr>
              <a:t>Explain </a:t>
            </a:r>
            <a:r>
              <a:rPr lang="en-CA" dirty="0">
                <a:highlight>
                  <a:srgbClr val="FF0000"/>
                </a:highlight>
              </a:rPr>
              <a:t>Antibody (Ab)-crosslinking of glycosphingolipid complex CTxB-GM1</a:t>
            </a:r>
            <a:endParaRPr lang="en-US" dirty="0">
              <a:highlight>
                <a:srgbClr val="FF0000"/>
              </a:highlight>
            </a:endParaRPr>
          </a:p>
        </p:txBody>
      </p:sp>
      <p:sp>
        <p:nvSpPr>
          <p:cNvPr id="3" name="Content Placeholder 2">
            <a:extLst>
              <a:ext uri="{FF2B5EF4-FFF2-40B4-BE49-F238E27FC236}">
                <a16:creationId xmlns:a16="http://schemas.microsoft.com/office/drawing/2014/main" id="{00EAC7F2-71E8-D84D-981F-8E3F1FFCA4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6D4ED4-3412-514C-89B3-254DAFA8AF2C}"/>
              </a:ext>
            </a:extLst>
          </p:cNvPr>
          <p:cNvPicPr>
            <a:picLocks noChangeAspect="1"/>
          </p:cNvPicPr>
          <p:nvPr/>
        </p:nvPicPr>
        <p:blipFill>
          <a:blip r:embed="rId2"/>
          <a:stretch>
            <a:fillRect/>
          </a:stretch>
        </p:blipFill>
        <p:spPr>
          <a:xfrm>
            <a:off x="7704518" y="1909024"/>
            <a:ext cx="4487482" cy="3749313"/>
          </a:xfrm>
          <a:prstGeom prst="rect">
            <a:avLst/>
          </a:prstGeom>
        </p:spPr>
      </p:pic>
      <p:sp>
        <p:nvSpPr>
          <p:cNvPr id="5" name="Slide Number Placeholder 4">
            <a:extLst>
              <a:ext uri="{FF2B5EF4-FFF2-40B4-BE49-F238E27FC236}">
                <a16:creationId xmlns:a16="http://schemas.microsoft.com/office/drawing/2014/main" id="{B7FC066E-03DD-9F4C-BEC0-D28A1AA3DA5E}"/>
              </a:ext>
            </a:extLst>
          </p:cNvPr>
          <p:cNvSpPr>
            <a:spLocks noGrp="1"/>
          </p:cNvSpPr>
          <p:nvPr>
            <p:ph type="sldNum" sz="quarter" idx="12"/>
          </p:nvPr>
        </p:nvSpPr>
        <p:spPr/>
        <p:txBody>
          <a:bodyPr/>
          <a:lstStyle/>
          <a:p>
            <a:fld id="{63046838-7AC9-924A-9C9C-FC3A3B660BC7}" type="slidenum">
              <a:rPr lang="en-US" smtClean="0"/>
              <a:t>14</a:t>
            </a:fld>
            <a:endParaRPr lang="en-US"/>
          </a:p>
        </p:txBody>
      </p:sp>
    </p:spTree>
    <p:extLst>
      <p:ext uri="{BB962C8B-B14F-4D97-AF65-F5344CB8AC3E}">
        <p14:creationId xmlns:p14="http://schemas.microsoft.com/office/powerpoint/2010/main" val="49671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1870D-76DB-3240-8CC5-0D4A8EEB391A}"/>
              </a:ext>
            </a:extLst>
          </p:cNvPr>
          <p:cNvPicPr>
            <a:picLocks noChangeAspect="1"/>
          </p:cNvPicPr>
          <p:nvPr/>
        </p:nvPicPr>
        <p:blipFill rotWithShape="1">
          <a:blip r:embed="rId2"/>
          <a:srcRect l="890" r="2005"/>
          <a:stretch/>
        </p:blipFill>
        <p:spPr>
          <a:xfrm>
            <a:off x="-1" y="1725621"/>
            <a:ext cx="7641185" cy="3553521"/>
          </a:xfrm>
          <a:prstGeom prst="rect">
            <a:avLst/>
          </a:prstGeom>
        </p:spPr>
      </p:pic>
      <p:sp>
        <p:nvSpPr>
          <p:cNvPr id="2" name="Title 1">
            <a:extLst>
              <a:ext uri="{FF2B5EF4-FFF2-40B4-BE49-F238E27FC236}">
                <a16:creationId xmlns:a16="http://schemas.microsoft.com/office/drawing/2014/main" id="{217EACA6-1235-FA42-8F1F-FC5433712740}"/>
              </a:ext>
            </a:extLst>
          </p:cNvPr>
          <p:cNvSpPr>
            <a:spLocks noGrp="1"/>
          </p:cNvSpPr>
          <p:nvPr>
            <p:ph type="title"/>
          </p:nvPr>
        </p:nvSpPr>
        <p:spPr/>
        <p:txBody>
          <a:bodyPr>
            <a:normAutofit/>
          </a:bodyPr>
          <a:lstStyle/>
          <a:p>
            <a:r>
              <a:rPr lang="en-CA" dirty="0"/>
              <a:t>Antibody (Ab)-crosslinking of glycosphingolipid complex CTxB-GM1</a:t>
            </a:r>
            <a:endParaRPr lang="en-US" dirty="0"/>
          </a:p>
        </p:txBody>
      </p:sp>
      <p:sp>
        <p:nvSpPr>
          <p:cNvPr id="7" name="TextBox 6">
            <a:extLst>
              <a:ext uri="{FF2B5EF4-FFF2-40B4-BE49-F238E27FC236}">
                <a16:creationId xmlns:a16="http://schemas.microsoft.com/office/drawing/2014/main" id="{4B390B44-A189-594B-BF16-D21E8074EBD1}"/>
              </a:ext>
            </a:extLst>
          </p:cNvPr>
          <p:cNvSpPr txBox="1"/>
          <p:nvPr/>
        </p:nvSpPr>
        <p:spPr>
          <a:xfrm>
            <a:off x="976538" y="2143555"/>
            <a:ext cx="2674338" cy="369332"/>
          </a:xfrm>
          <a:prstGeom prst="rect">
            <a:avLst/>
          </a:prstGeom>
          <a:noFill/>
        </p:spPr>
        <p:txBody>
          <a:bodyPr wrap="square" rtlCol="0">
            <a:spAutoFit/>
          </a:bodyPr>
          <a:lstStyle/>
          <a:p>
            <a:r>
              <a:rPr lang="en-US" dirty="0">
                <a:solidFill>
                  <a:srgbClr val="FF0000"/>
                </a:solidFill>
              </a:rPr>
              <a:t>Lo-preferring slows down</a:t>
            </a:r>
          </a:p>
        </p:txBody>
      </p:sp>
      <p:sp>
        <p:nvSpPr>
          <p:cNvPr id="8" name="TextBox 7">
            <a:extLst>
              <a:ext uri="{FF2B5EF4-FFF2-40B4-BE49-F238E27FC236}">
                <a16:creationId xmlns:a16="http://schemas.microsoft.com/office/drawing/2014/main" id="{80B35E49-3E3B-B641-9D7E-C7C2E5EAD663}"/>
              </a:ext>
            </a:extLst>
          </p:cNvPr>
          <p:cNvSpPr txBox="1"/>
          <p:nvPr/>
        </p:nvSpPr>
        <p:spPr>
          <a:xfrm>
            <a:off x="4627415" y="2157853"/>
            <a:ext cx="3077103" cy="369332"/>
          </a:xfrm>
          <a:prstGeom prst="rect">
            <a:avLst/>
          </a:prstGeom>
          <a:noFill/>
        </p:spPr>
        <p:txBody>
          <a:bodyPr wrap="square" rtlCol="0">
            <a:spAutoFit/>
          </a:bodyPr>
          <a:lstStyle/>
          <a:p>
            <a:r>
              <a:rPr lang="en-US" dirty="0" err="1">
                <a:solidFill>
                  <a:srgbClr val="FF0000"/>
                </a:solidFill>
              </a:rPr>
              <a:t>Ld</a:t>
            </a:r>
            <a:r>
              <a:rPr lang="en-US" dirty="0">
                <a:solidFill>
                  <a:srgbClr val="FF0000"/>
                </a:solidFill>
              </a:rPr>
              <a:t>-preferring also slows down</a:t>
            </a:r>
          </a:p>
        </p:txBody>
      </p:sp>
      <p:sp>
        <p:nvSpPr>
          <p:cNvPr id="10" name="TextBox 9">
            <a:extLst>
              <a:ext uri="{FF2B5EF4-FFF2-40B4-BE49-F238E27FC236}">
                <a16:creationId xmlns:a16="http://schemas.microsoft.com/office/drawing/2014/main" id="{1FA23CC0-5A52-6D47-910A-257098C69B6D}"/>
              </a:ext>
            </a:extLst>
          </p:cNvPr>
          <p:cNvSpPr txBox="1"/>
          <p:nvPr/>
        </p:nvSpPr>
        <p:spPr>
          <a:xfrm>
            <a:off x="1190066" y="4700147"/>
            <a:ext cx="8881782" cy="2031325"/>
          </a:xfrm>
          <a:prstGeom prst="rect">
            <a:avLst/>
          </a:prstGeom>
          <a:noFill/>
        </p:spPr>
        <p:txBody>
          <a:bodyPr wrap="square" rtlCol="0">
            <a:spAutoFit/>
          </a:bodyPr>
          <a:lstStyle/>
          <a:p>
            <a:r>
              <a:rPr lang="en-US" dirty="0"/>
              <a:t>Lo-like domain stabilization on outer leaflet</a:t>
            </a:r>
          </a:p>
          <a:p>
            <a:r>
              <a:rPr lang="en-US" dirty="0"/>
              <a:t>Observed no probe clustering on inner leaflet</a:t>
            </a:r>
          </a:p>
          <a:p>
            <a:endParaRPr lang="en-US" dirty="0"/>
          </a:p>
          <a:p>
            <a:r>
              <a:rPr lang="en-US" dirty="0"/>
              <a:t>Conclusion:</a:t>
            </a:r>
          </a:p>
          <a:p>
            <a:r>
              <a:rPr lang="en-US" dirty="0"/>
              <a:t>Differences may </a:t>
            </a:r>
            <a:r>
              <a:rPr lang="en-US" dirty="0">
                <a:highlight>
                  <a:srgbClr val="FF0000"/>
                </a:highlight>
              </a:rPr>
              <a:t>be due to mediator of TM coupling (lipids vs. TM proteins)</a:t>
            </a:r>
          </a:p>
          <a:p>
            <a:r>
              <a:rPr lang="en-US" dirty="0">
                <a:highlight>
                  <a:srgbClr val="FF0000"/>
                </a:highlight>
              </a:rPr>
              <a:t>Could be actin-engagement, effects of membrane curvature… </a:t>
            </a:r>
          </a:p>
          <a:p>
            <a:r>
              <a:rPr lang="en-US" dirty="0">
                <a:highlight>
                  <a:srgbClr val="FF0000"/>
                </a:highlight>
              </a:rPr>
              <a:t>Ab-crosslinking of CTxB-GM1 globally affects </a:t>
            </a:r>
            <a:r>
              <a:rPr lang="en-US" dirty="0"/>
              <a:t>inner leaflet diffusion properties</a:t>
            </a:r>
          </a:p>
        </p:txBody>
      </p:sp>
      <p:sp>
        <p:nvSpPr>
          <p:cNvPr id="3" name="Slide Number Placeholder 2">
            <a:extLst>
              <a:ext uri="{FF2B5EF4-FFF2-40B4-BE49-F238E27FC236}">
                <a16:creationId xmlns:a16="http://schemas.microsoft.com/office/drawing/2014/main" id="{FF30B8BC-56C5-DF4B-B572-BC925E361F12}"/>
              </a:ext>
            </a:extLst>
          </p:cNvPr>
          <p:cNvSpPr>
            <a:spLocks noGrp="1"/>
          </p:cNvSpPr>
          <p:nvPr>
            <p:ph type="sldNum" sz="quarter" idx="12"/>
          </p:nvPr>
        </p:nvSpPr>
        <p:spPr/>
        <p:txBody>
          <a:bodyPr/>
          <a:lstStyle/>
          <a:p>
            <a:fld id="{63046838-7AC9-924A-9C9C-FC3A3B660BC7}" type="slidenum">
              <a:rPr lang="en-US" smtClean="0"/>
              <a:t>15</a:t>
            </a:fld>
            <a:endParaRPr lang="en-US"/>
          </a:p>
        </p:txBody>
      </p:sp>
    </p:spTree>
    <p:extLst>
      <p:ext uri="{BB962C8B-B14F-4D97-AF65-F5344CB8AC3E}">
        <p14:creationId xmlns:p14="http://schemas.microsoft.com/office/powerpoint/2010/main" val="31264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2F91-A1D6-7A4E-8EBA-B8782B199E91}"/>
              </a:ext>
            </a:extLst>
          </p:cNvPr>
          <p:cNvSpPr>
            <a:spLocks noGrp="1"/>
          </p:cNvSpPr>
          <p:nvPr>
            <p:ph type="title"/>
          </p:nvPr>
        </p:nvSpPr>
        <p:spPr/>
        <p:txBody>
          <a:bodyPr>
            <a:normAutofit fontScale="90000"/>
          </a:bodyPr>
          <a:lstStyle/>
          <a:p>
            <a:r>
              <a:rPr lang="en-CA" dirty="0"/>
              <a:t> </a:t>
            </a:r>
            <a:br>
              <a:rPr lang="en-CA" dirty="0"/>
            </a:br>
            <a:r>
              <a:rPr lang="en-CA" b="1" dirty="0"/>
              <a:t>Methods to systematically perturb membrane lipid composition</a:t>
            </a:r>
            <a:br>
              <a:rPr lang="en-CA" dirty="0"/>
            </a:br>
            <a:endParaRPr lang="en-US" dirty="0"/>
          </a:p>
        </p:txBody>
      </p:sp>
      <p:sp>
        <p:nvSpPr>
          <p:cNvPr id="3" name="Content Placeholder 2">
            <a:extLst>
              <a:ext uri="{FF2B5EF4-FFF2-40B4-BE49-F238E27FC236}">
                <a16:creationId xmlns:a16="http://schemas.microsoft.com/office/drawing/2014/main" id="{0396FB33-932B-4947-8F15-4074D6993B88}"/>
              </a:ext>
            </a:extLst>
          </p:cNvPr>
          <p:cNvSpPr>
            <a:spLocks noGrp="1"/>
          </p:cNvSpPr>
          <p:nvPr>
            <p:ph idx="1"/>
          </p:nvPr>
        </p:nvSpPr>
        <p:spPr/>
        <p:txBody>
          <a:bodyPr/>
          <a:lstStyle/>
          <a:p>
            <a:r>
              <a:rPr lang="en-CA" dirty="0"/>
              <a:t>Cholesterol uptake by mβCD (less free cholesterol in membrane)</a:t>
            </a:r>
          </a:p>
          <a:p>
            <a:endParaRPr lang="en-CA" dirty="0"/>
          </a:p>
          <a:p>
            <a:r>
              <a:rPr lang="en-CA" dirty="0">
                <a:highlight>
                  <a:srgbClr val="FF0000"/>
                </a:highlight>
              </a:rPr>
              <a:t>Cholesterol makes membrane more rigid, so why do probes slow down?</a:t>
            </a:r>
          </a:p>
        </p:txBody>
      </p:sp>
      <p:pic>
        <p:nvPicPr>
          <p:cNvPr id="4" name="Picture 3">
            <a:extLst>
              <a:ext uri="{FF2B5EF4-FFF2-40B4-BE49-F238E27FC236}">
                <a16:creationId xmlns:a16="http://schemas.microsoft.com/office/drawing/2014/main" id="{5351A533-58A7-D048-87F3-0D7802026FD9}"/>
              </a:ext>
            </a:extLst>
          </p:cNvPr>
          <p:cNvPicPr>
            <a:picLocks noChangeAspect="1"/>
          </p:cNvPicPr>
          <p:nvPr/>
        </p:nvPicPr>
        <p:blipFill rotWithShape="1">
          <a:blip r:embed="rId2"/>
          <a:srcRect l="2500" t="4611" r="777" b="2391"/>
          <a:stretch/>
        </p:blipFill>
        <p:spPr>
          <a:xfrm>
            <a:off x="5042647" y="3880060"/>
            <a:ext cx="7028329" cy="2823300"/>
          </a:xfrm>
          <a:prstGeom prst="rect">
            <a:avLst/>
          </a:prstGeom>
        </p:spPr>
      </p:pic>
      <p:sp>
        <p:nvSpPr>
          <p:cNvPr id="5" name="TextBox 4">
            <a:extLst>
              <a:ext uri="{FF2B5EF4-FFF2-40B4-BE49-F238E27FC236}">
                <a16:creationId xmlns:a16="http://schemas.microsoft.com/office/drawing/2014/main" id="{DDB05492-26D1-0641-8942-05B36D336E49}"/>
              </a:ext>
            </a:extLst>
          </p:cNvPr>
          <p:cNvSpPr txBox="1"/>
          <p:nvPr/>
        </p:nvSpPr>
        <p:spPr>
          <a:xfrm>
            <a:off x="894229" y="4746812"/>
            <a:ext cx="2971800" cy="369332"/>
          </a:xfrm>
          <a:prstGeom prst="rect">
            <a:avLst/>
          </a:prstGeom>
          <a:noFill/>
        </p:spPr>
        <p:txBody>
          <a:bodyPr wrap="square" rtlCol="0">
            <a:spAutoFit/>
          </a:bodyPr>
          <a:lstStyle/>
          <a:p>
            <a:r>
              <a:rPr lang="en-US" dirty="0">
                <a:highlight>
                  <a:srgbClr val="FF0000"/>
                </a:highlight>
              </a:rPr>
              <a:t>EXPLAIN FIGURE</a:t>
            </a:r>
          </a:p>
        </p:txBody>
      </p:sp>
      <p:sp>
        <p:nvSpPr>
          <p:cNvPr id="7" name="Slide Number Placeholder 6">
            <a:extLst>
              <a:ext uri="{FF2B5EF4-FFF2-40B4-BE49-F238E27FC236}">
                <a16:creationId xmlns:a16="http://schemas.microsoft.com/office/drawing/2014/main" id="{6571F59A-9DAA-EF47-819F-208BC1A9B330}"/>
              </a:ext>
            </a:extLst>
          </p:cNvPr>
          <p:cNvSpPr>
            <a:spLocks noGrp="1"/>
          </p:cNvSpPr>
          <p:nvPr>
            <p:ph type="sldNum" sz="quarter" idx="12"/>
          </p:nvPr>
        </p:nvSpPr>
        <p:spPr/>
        <p:txBody>
          <a:bodyPr/>
          <a:lstStyle/>
          <a:p>
            <a:fld id="{63046838-7AC9-924A-9C9C-FC3A3B660BC7}" type="slidenum">
              <a:rPr lang="en-US" smtClean="0"/>
              <a:t>16</a:t>
            </a:fld>
            <a:endParaRPr lang="en-US"/>
          </a:p>
        </p:txBody>
      </p:sp>
    </p:spTree>
    <p:extLst>
      <p:ext uri="{BB962C8B-B14F-4D97-AF65-F5344CB8AC3E}">
        <p14:creationId xmlns:p14="http://schemas.microsoft.com/office/powerpoint/2010/main" val="150695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F090-5D9D-1E45-8F50-E0F335B2F73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A0C3A10-1E33-0446-AF39-13D7A7D4EA7D}"/>
              </a:ext>
            </a:extLst>
          </p:cNvPr>
          <p:cNvSpPr>
            <a:spLocks noGrp="1"/>
          </p:cNvSpPr>
          <p:nvPr>
            <p:ph idx="1"/>
          </p:nvPr>
        </p:nvSpPr>
        <p:spPr/>
        <p:txBody>
          <a:bodyPr/>
          <a:lstStyle/>
          <a:p>
            <a:r>
              <a:rPr lang="en-CA" dirty="0"/>
              <a:t>Endogenous outer leaflet lipid exchange with exogenous lipids</a:t>
            </a:r>
          </a:p>
          <a:p>
            <a:endParaRPr lang="en-CA" dirty="0"/>
          </a:p>
          <a:p>
            <a:r>
              <a:rPr lang="en-CA" dirty="0">
                <a:highlight>
                  <a:srgbClr val="FF0000"/>
                </a:highlight>
              </a:rPr>
              <a:t>LEX</a:t>
            </a:r>
            <a:r>
              <a:rPr lang="en-CA" dirty="0"/>
              <a:t> method that allows exogenous lipids to replace native outer-leaflet lipids up to 80-100% composition, and remains stable for several hours (in live cells).</a:t>
            </a:r>
          </a:p>
          <a:p>
            <a:endParaRPr lang="en-CA" dirty="0"/>
          </a:p>
          <a:p>
            <a:r>
              <a:rPr lang="en-CA" dirty="0">
                <a:highlight>
                  <a:srgbClr val="FF0000"/>
                </a:highlight>
              </a:rPr>
              <a:t>LEX results? Maybe skip</a:t>
            </a:r>
          </a:p>
          <a:p>
            <a:endParaRPr lang="en-US" dirty="0"/>
          </a:p>
        </p:txBody>
      </p:sp>
      <p:sp>
        <p:nvSpPr>
          <p:cNvPr id="4" name="Slide Number Placeholder 3">
            <a:extLst>
              <a:ext uri="{FF2B5EF4-FFF2-40B4-BE49-F238E27FC236}">
                <a16:creationId xmlns:a16="http://schemas.microsoft.com/office/drawing/2014/main" id="{1F79DF42-8AAB-8240-A211-74DEEB22137B}"/>
              </a:ext>
            </a:extLst>
          </p:cNvPr>
          <p:cNvSpPr>
            <a:spLocks noGrp="1"/>
          </p:cNvSpPr>
          <p:nvPr>
            <p:ph type="sldNum" sz="quarter" idx="12"/>
          </p:nvPr>
        </p:nvSpPr>
        <p:spPr/>
        <p:txBody>
          <a:bodyPr/>
          <a:lstStyle/>
          <a:p>
            <a:fld id="{63046838-7AC9-924A-9C9C-FC3A3B660BC7}" type="slidenum">
              <a:rPr lang="en-US" smtClean="0"/>
              <a:t>17</a:t>
            </a:fld>
            <a:endParaRPr lang="en-US"/>
          </a:p>
        </p:txBody>
      </p:sp>
    </p:spTree>
    <p:extLst>
      <p:ext uri="{BB962C8B-B14F-4D97-AF65-F5344CB8AC3E}">
        <p14:creationId xmlns:p14="http://schemas.microsoft.com/office/powerpoint/2010/main" val="1873992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3EE1-C644-964A-AFB8-B17C0E505D15}"/>
              </a:ext>
            </a:extLst>
          </p:cNvPr>
          <p:cNvSpPr>
            <a:spLocks noGrp="1"/>
          </p:cNvSpPr>
          <p:nvPr>
            <p:ph type="title"/>
          </p:nvPr>
        </p:nvSpPr>
        <p:spPr/>
        <p:txBody>
          <a:bodyPr/>
          <a:lstStyle/>
          <a:p>
            <a:r>
              <a:rPr lang="en-CA" b="1" dirty="0"/>
              <a:t>Drawbacks of this method</a:t>
            </a:r>
            <a:endParaRPr lang="en-US" dirty="0"/>
          </a:p>
        </p:txBody>
      </p:sp>
      <p:sp>
        <p:nvSpPr>
          <p:cNvPr id="3" name="Content Placeholder 2">
            <a:extLst>
              <a:ext uri="{FF2B5EF4-FFF2-40B4-BE49-F238E27FC236}">
                <a16:creationId xmlns:a16="http://schemas.microsoft.com/office/drawing/2014/main" id="{B109B525-8395-D046-AD3D-BA31FEB2EBC9}"/>
              </a:ext>
            </a:extLst>
          </p:cNvPr>
          <p:cNvSpPr>
            <a:spLocks noGrp="1"/>
          </p:cNvSpPr>
          <p:nvPr>
            <p:ph idx="1"/>
          </p:nvPr>
        </p:nvSpPr>
        <p:spPr/>
        <p:txBody>
          <a:bodyPr/>
          <a:lstStyle/>
          <a:p>
            <a:r>
              <a:rPr lang="en-CA" dirty="0"/>
              <a:t>cholesterol high flip-flop rate (and other lipids and proteins too)</a:t>
            </a:r>
          </a:p>
          <a:p>
            <a:r>
              <a:rPr lang="en-CA" dirty="0"/>
              <a:t>Existing results are from model membranes which lack a </a:t>
            </a:r>
            <a:r>
              <a:rPr lang="en-CA" dirty="0">
                <a:highlight>
                  <a:srgbClr val="FF0000"/>
                </a:highlight>
              </a:rPr>
              <a:t>cytoskeleton</a:t>
            </a:r>
          </a:p>
          <a:p>
            <a:endParaRPr lang="en-US" dirty="0"/>
          </a:p>
        </p:txBody>
      </p:sp>
      <p:sp>
        <p:nvSpPr>
          <p:cNvPr id="4" name="Slide Number Placeholder 3">
            <a:extLst>
              <a:ext uri="{FF2B5EF4-FFF2-40B4-BE49-F238E27FC236}">
                <a16:creationId xmlns:a16="http://schemas.microsoft.com/office/drawing/2014/main" id="{F2695BA4-5142-9D4D-9486-1B4EB2479302}"/>
              </a:ext>
            </a:extLst>
          </p:cNvPr>
          <p:cNvSpPr>
            <a:spLocks noGrp="1"/>
          </p:cNvSpPr>
          <p:nvPr>
            <p:ph type="sldNum" sz="quarter" idx="12"/>
          </p:nvPr>
        </p:nvSpPr>
        <p:spPr/>
        <p:txBody>
          <a:bodyPr/>
          <a:lstStyle/>
          <a:p>
            <a:fld id="{63046838-7AC9-924A-9C9C-FC3A3B660BC7}" type="slidenum">
              <a:rPr lang="en-US" smtClean="0"/>
              <a:t>18</a:t>
            </a:fld>
            <a:endParaRPr lang="en-US"/>
          </a:p>
        </p:txBody>
      </p:sp>
    </p:spTree>
    <p:extLst>
      <p:ext uri="{BB962C8B-B14F-4D97-AF65-F5344CB8AC3E}">
        <p14:creationId xmlns:p14="http://schemas.microsoft.com/office/powerpoint/2010/main" val="184039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C099-7536-E747-8545-EB170C7BCBFD}"/>
              </a:ext>
            </a:extLst>
          </p:cNvPr>
          <p:cNvSpPr>
            <a:spLocks noGrp="1"/>
          </p:cNvSpPr>
          <p:nvPr>
            <p:ph type="title"/>
          </p:nvPr>
        </p:nvSpPr>
        <p:spPr/>
        <p:txBody>
          <a:bodyPr/>
          <a:lstStyle/>
          <a:p>
            <a:r>
              <a:rPr lang="en-CA" b="1" dirty="0"/>
              <a:t>Conclusions</a:t>
            </a:r>
            <a:br>
              <a:rPr lang="en-CA" dirty="0"/>
            </a:br>
            <a:endParaRPr lang="en-US" dirty="0"/>
          </a:p>
        </p:txBody>
      </p:sp>
      <p:sp>
        <p:nvSpPr>
          <p:cNvPr id="3" name="Content Placeholder 2">
            <a:extLst>
              <a:ext uri="{FF2B5EF4-FFF2-40B4-BE49-F238E27FC236}">
                <a16:creationId xmlns:a16="http://schemas.microsoft.com/office/drawing/2014/main" id="{D3BD52B7-2F08-124F-9561-80C01C55C9CD}"/>
              </a:ext>
            </a:extLst>
          </p:cNvPr>
          <p:cNvSpPr>
            <a:spLocks noGrp="1"/>
          </p:cNvSpPr>
          <p:nvPr>
            <p:ph idx="1"/>
          </p:nvPr>
        </p:nvSpPr>
        <p:spPr/>
        <p:txBody>
          <a:bodyPr/>
          <a:lstStyle/>
          <a:p>
            <a:r>
              <a:rPr lang="en-CA" dirty="0">
                <a:highlight>
                  <a:srgbClr val="FF0000"/>
                </a:highlight>
              </a:rPr>
              <a:t>First mention again what they did: used TIRF to study D of probes in TB coupling interactions, compared quantitative results to previous results, summarize all results again</a:t>
            </a:r>
          </a:p>
          <a:p>
            <a:r>
              <a:rPr lang="en-CA" dirty="0"/>
              <a:t>Quantitative approach to studying TM coupling with very good statistics, allowing for smaller effects to be observed</a:t>
            </a:r>
          </a:p>
          <a:p>
            <a:r>
              <a:rPr lang="en-CA" dirty="0"/>
              <a:t>Easier sample preparation</a:t>
            </a:r>
          </a:p>
        </p:txBody>
      </p:sp>
      <p:sp>
        <p:nvSpPr>
          <p:cNvPr id="4" name="Slide Number Placeholder 3">
            <a:extLst>
              <a:ext uri="{FF2B5EF4-FFF2-40B4-BE49-F238E27FC236}">
                <a16:creationId xmlns:a16="http://schemas.microsoft.com/office/drawing/2014/main" id="{9CC4F3D4-1C8B-D346-9395-2F76EEBF0083}"/>
              </a:ext>
            </a:extLst>
          </p:cNvPr>
          <p:cNvSpPr>
            <a:spLocks noGrp="1"/>
          </p:cNvSpPr>
          <p:nvPr>
            <p:ph type="sldNum" sz="quarter" idx="12"/>
          </p:nvPr>
        </p:nvSpPr>
        <p:spPr/>
        <p:txBody>
          <a:bodyPr/>
          <a:lstStyle/>
          <a:p>
            <a:fld id="{63046838-7AC9-924A-9C9C-FC3A3B660BC7}" type="slidenum">
              <a:rPr lang="en-US" smtClean="0"/>
              <a:t>19</a:t>
            </a:fld>
            <a:endParaRPr lang="en-US"/>
          </a:p>
        </p:txBody>
      </p:sp>
    </p:spTree>
    <p:extLst>
      <p:ext uri="{BB962C8B-B14F-4D97-AF65-F5344CB8AC3E}">
        <p14:creationId xmlns:p14="http://schemas.microsoft.com/office/powerpoint/2010/main" val="93203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3CC9-BFAF-784B-B3C5-DFC8D76DD977}"/>
              </a:ext>
            </a:extLst>
          </p:cNvPr>
          <p:cNvSpPr>
            <a:spLocks noGrp="1"/>
          </p:cNvSpPr>
          <p:nvPr>
            <p:ph type="title"/>
          </p:nvPr>
        </p:nvSpPr>
        <p:spPr/>
        <p:txBody>
          <a:bodyPr/>
          <a:lstStyle/>
          <a:p>
            <a:r>
              <a:rPr lang="en-US" dirty="0"/>
              <a:t>General intro –</a:t>
            </a:r>
            <a:r>
              <a:rPr lang="en-US" dirty="0">
                <a:highlight>
                  <a:srgbClr val="FF0000"/>
                </a:highlight>
              </a:rPr>
              <a:t> improve titles, in biological terms</a:t>
            </a:r>
          </a:p>
        </p:txBody>
      </p:sp>
      <p:sp>
        <p:nvSpPr>
          <p:cNvPr id="3" name="Content Placeholder 2">
            <a:extLst>
              <a:ext uri="{FF2B5EF4-FFF2-40B4-BE49-F238E27FC236}">
                <a16:creationId xmlns:a16="http://schemas.microsoft.com/office/drawing/2014/main" id="{DED94D50-3D39-1444-AB1E-FA4A5CABD528}"/>
              </a:ext>
            </a:extLst>
          </p:cNvPr>
          <p:cNvSpPr>
            <a:spLocks noGrp="1"/>
          </p:cNvSpPr>
          <p:nvPr>
            <p:ph idx="1"/>
          </p:nvPr>
        </p:nvSpPr>
        <p:spPr>
          <a:xfrm>
            <a:off x="838200" y="3282461"/>
            <a:ext cx="10515600" cy="2894501"/>
          </a:xfrm>
        </p:spPr>
        <p:txBody>
          <a:bodyPr/>
          <a:lstStyle/>
          <a:p>
            <a:r>
              <a:rPr lang="en-CA" dirty="0"/>
              <a:t>PM composition (receptors, sensors, channels, ...)</a:t>
            </a:r>
          </a:p>
          <a:p>
            <a:r>
              <a:rPr lang="en-CA" dirty="0"/>
              <a:t>PM functions (Signal transduction, signaling reactions in multiple physiological contexts)</a:t>
            </a:r>
          </a:p>
          <a:p>
            <a:r>
              <a:rPr lang="en-CA" dirty="0"/>
              <a:t>Phase separation (Lo, </a:t>
            </a:r>
            <a:r>
              <a:rPr lang="en-CA" dirty="0" err="1"/>
              <a:t>Ld</a:t>
            </a:r>
            <a:r>
              <a:rPr lang="en-CA" dirty="0"/>
              <a:t>-like, emerging evidence for it) nanoscopic (lipid rafts)</a:t>
            </a:r>
          </a:p>
          <a:p>
            <a:endParaRPr lang="en-US" dirty="0"/>
          </a:p>
        </p:txBody>
      </p:sp>
      <p:pic>
        <p:nvPicPr>
          <p:cNvPr id="4" name="Picture 3">
            <a:extLst>
              <a:ext uri="{FF2B5EF4-FFF2-40B4-BE49-F238E27FC236}">
                <a16:creationId xmlns:a16="http://schemas.microsoft.com/office/drawing/2014/main" id="{06F05047-ACE7-6840-8C67-82C485777E59}"/>
              </a:ext>
            </a:extLst>
          </p:cNvPr>
          <p:cNvPicPr>
            <a:picLocks noChangeAspect="1"/>
          </p:cNvPicPr>
          <p:nvPr/>
        </p:nvPicPr>
        <p:blipFill>
          <a:blip r:embed="rId2"/>
          <a:stretch>
            <a:fillRect/>
          </a:stretch>
        </p:blipFill>
        <p:spPr>
          <a:xfrm>
            <a:off x="7149306" y="681038"/>
            <a:ext cx="4225494" cy="2450962"/>
          </a:xfrm>
          <a:prstGeom prst="rect">
            <a:avLst/>
          </a:prstGeom>
        </p:spPr>
      </p:pic>
      <p:sp>
        <p:nvSpPr>
          <p:cNvPr id="5" name="TextBox 4">
            <a:extLst>
              <a:ext uri="{FF2B5EF4-FFF2-40B4-BE49-F238E27FC236}">
                <a16:creationId xmlns:a16="http://schemas.microsoft.com/office/drawing/2014/main" id="{CE612082-9C3D-2E45-ACA7-AEEEF4A1107F}"/>
              </a:ext>
            </a:extLst>
          </p:cNvPr>
          <p:cNvSpPr txBox="1"/>
          <p:nvPr/>
        </p:nvSpPr>
        <p:spPr>
          <a:xfrm>
            <a:off x="2185147" y="6064623"/>
            <a:ext cx="3843296" cy="646331"/>
          </a:xfrm>
          <a:prstGeom prst="rect">
            <a:avLst/>
          </a:prstGeom>
          <a:noFill/>
        </p:spPr>
        <p:txBody>
          <a:bodyPr wrap="none" rtlCol="0">
            <a:spAutoFit/>
          </a:bodyPr>
          <a:lstStyle/>
          <a:p>
            <a:r>
              <a:rPr lang="en-US" dirty="0">
                <a:highlight>
                  <a:srgbClr val="FF0000"/>
                </a:highlight>
              </a:rPr>
              <a:t>Explain figure, or not include it.</a:t>
            </a:r>
          </a:p>
          <a:p>
            <a:r>
              <a:rPr lang="en-US" dirty="0">
                <a:highlight>
                  <a:srgbClr val="FF0000"/>
                </a:highlight>
              </a:rPr>
              <a:t>Avoid acronyms. Explain stuff like Lo </a:t>
            </a:r>
            <a:r>
              <a:rPr lang="en-US" dirty="0" err="1">
                <a:highlight>
                  <a:srgbClr val="FF0000"/>
                </a:highlight>
              </a:rPr>
              <a:t>Ld</a:t>
            </a:r>
            <a:endParaRPr lang="en-US" dirty="0">
              <a:highlight>
                <a:srgbClr val="FF0000"/>
              </a:highlight>
            </a:endParaRPr>
          </a:p>
        </p:txBody>
      </p:sp>
      <p:sp>
        <p:nvSpPr>
          <p:cNvPr id="6" name="Slide Number Placeholder 5">
            <a:extLst>
              <a:ext uri="{FF2B5EF4-FFF2-40B4-BE49-F238E27FC236}">
                <a16:creationId xmlns:a16="http://schemas.microsoft.com/office/drawing/2014/main" id="{D8BBD8A3-6E4B-A943-A624-17EEE815F18B}"/>
              </a:ext>
            </a:extLst>
          </p:cNvPr>
          <p:cNvSpPr>
            <a:spLocks noGrp="1"/>
          </p:cNvSpPr>
          <p:nvPr>
            <p:ph type="sldNum" sz="quarter" idx="12"/>
          </p:nvPr>
        </p:nvSpPr>
        <p:spPr/>
        <p:txBody>
          <a:bodyPr/>
          <a:lstStyle/>
          <a:p>
            <a:fld id="{63046838-7AC9-924A-9C9C-FC3A3B660BC7}" type="slidenum">
              <a:rPr lang="en-US" smtClean="0"/>
              <a:t>2</a:t>
            </a:fld>
            <a:endParaRPr lang="en-US"/>
          </a:p>
        </p:txBody>
      </p:sp>
    </p:spTree>
    <p:extLst>
      <p:ext uri="{BB962C8B-B14F-4D97-AF65-F5344CB8AC3E}">
        <p14:creationId xmlns:p14="http://schemas.microsoft.com/office/powerpoint/2010/main" val="3593988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D8D2-7657-1F4A-AA59-9DE5D2549D45}"/>
              </a:ext>
            </a:extLst>
          </p:cNvPr>
          <p:cNvSpPr>
            <a:spLocks noGrp="1"/>
          </p:cNvSpPr>
          <p:nvPr>
            <p:ph type="title"/>
          </p:nvPr>
        </p:nvSpPr>
        <p:spPr/>
        <p:txBody>
          <a:bodyPr/>
          <a:lstStyle/>
          <a:p>
            <a:r>
              <a:rPr lang="en-US" dirty="0"/>
              <a:t>What my project is about</a:t>
            </a:r>
          </a:p>
        </p:txBody>
      </p:sp>
      <p:sp>
        <p:nvSpPr>
          <p:cNvPr id="3" name="Content Placeholder 2">
            <a:extLst>
              <a:ext uri="{FF2B5EF4-FFF2-40B4-BE49-F238E27FC236}">
                <a16:creationId xmlns:a16="http://schemas.microsoft.com/office/drawing/2014/main" id="{DE6E2672-A813-5342-88D4-A9338D684736}"/>
              </a:ext>
            </a:extLst>
          </p:cNvPr>
          <p:cNvSpPr>
            <a:spLocks noGrp="1"/>
          </p:cNvSpPr>
          <p:nvPr>
            <p:ph idx="1"/>
          </p:nvPr>
        </p:nvSpPr>
        <p:spPr/>
        <p:txBody>
          <a:bodyPr/>
          <a:lstStyle/>
          <a:p>
            <a:r>
              <a:rPr lang="en-US" dirty="0"/>
              <a:t>Characterize </a:t>
            </a:r>
            <a:r>
              <a:rPr lang="en-US" dirty="0" err="1"/>
              <a:t>psf</a:t>
            </a:r>
            <a:endParaRPr lang="en-US" dirty="0"/>
          </a:p>
          <a:p>
            <a:r>
              <a:rPr lang="en-US" dirty="0"/>
              <a:t>Explain the method for finding the </a:t>
            </a:r>
            <a:r>
              <a:rPr lang="en-US" dirty="0" err="1"/>
              <a:t>psf</a:t>
            </a:r>
            <a:r>
              <a:rPr lang="en-US" dirty="0"/>
              <a:t> (include figures?)</a:t>
            </a:r>
          </a:p>
          <a:p>
            <a:r>
              <a:rPr lang="en-US" dirty="0"/>
              <a:t>Write protocol for doing </a:t>
            </a:r>
            <a:r>
              <a:rPr lang="en-US" dirty="0" err="1"/>
              <a:t>ImFCS</a:t>
            </a:r>
            <a:r>
              <a:rPr lang="en-US" dirty="0"/>
              <a:t> on TIRF microscope</a:t>
            </a:r>
          </a:p>
        </p:txBody>
      </p:sp>
      <p:sp>
        <p:nvSpPr>
          <p:cNvPr id="4" name="Slide Number Placeholder 3">
            <a:extLst>
              <a:ext uri="{FF2B5EF4-FFF2-40B4-BE49-F238E27FC236}">
                <a16:creationId xmlns:a16="http://schemas.microsoft.com/office/drawing/2014/main" id="{AE1C3B5F-963C-864E-BA2C-205A2D96BDDE}"/>
              </a:ext>
            </a:extLst>
          </p:cNvPr>
          <p:cNvSpPr>
            <a:spLocks noGrp="1"/>
          </p:cNvSpPr>
          <p:nvPr>
            <p:ph type="sldNum" sz="quarter" idx="12"/>
          </p:nvPr>
        </p:nvSpPr>
        <p:spPr/>
        <p:txBody>
          <a:bodyPr/>
          <a:lstStyle/>
          <a:p>
            <a:fld id="{63046838-7AC9-924A-9C9C-FC3A3B660BC7}" type="slidenum">
              <a:rPr lang="en-US" smtClean="0"/>
              <a:t>20</a:t>
            </a:fld>
            <a:endParaRPr lang="en-US"/>
          </a:p>
        </p:txBody>
      </p:sp>
    </p:spTree>
    <p:extLst>
      <p:ext uri="{BB962C8B-B14F-4D97-AF65-F5344CB8AC3E}">
        <p14:creationId xmlns:p14="http://schemas.microsoft.com/office/powerpoint/2010/main" val="1402666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AEB8-EC6C-ED41-A091-357218CFB1C0}"/>
              </a:ext>
            </a:extLst>
          </p:cNvPr>
          <p:cNvSpPr>
            <a:spLocks noGrp="1"/>
          </p:cNvSpPr>
          <p:nvPr>
            <p:ph type="title"/>
          </p:nvPr>
        </p:nvSpPr>
        <p:spPr/>
        <p:txBody>
          <a:bodyPr/>
          <a:lstStyle/>
          <a:p>
            <a:r>
              <a:rPr lang="en-CA" dirty="0">
                <a:highlight>
                  <a:srgbClr val="FF0000"/>
                </a:highlight>
              </a:rPr>
              <a:t>overview of project</a:t>
            </a:r>
            <a:r>
              <a:rPr lang="en-CA" dirty="0">
                <a:effectLst/>
                <a:highlight>
                  <a:srgbClr val="FF0000"/>
                </a:highlight>
              </a:rPr>
              <a:t> </a:t>
            </a:r>
            <a:endParaRPr lang="en-US" dirty="0">
              <a:highlight>
                <a:srgbClr val="FF0000"/>
              </a:highlight>
            </a:endParaRPr>
          </a:p>
        </p:txBody>
      </p:sp>
      <p:sp>
        <p:nvSpPr>
          <p:cNvPr id="3" name="Content Placeholder 2">
            <a:extLst>
              <a:ext uri="{FF2B5EF4-FFF2-40B4-BE49-F238E27FC236}">
                <a16:creationId xmlns:a16="http://schemas.microsoft.com/office/drawing/2014/main" id="{0467F428-00A3-1049-BBE8-0324EC4759A8}"/>
              </a:ext>
            </a:extLst>
          </p:cNvPr>
          <p:cNvSpPr>
            <a:spLocks noGrp="1"/>
          </p:cNvSpPr>
          <p:nvPr>
            <p:ph idx="1"/>
          </p:nvPr>
        </p:nvSpPr>
        <p:spPr>
          <a:xfrm>
            <a:off x="838200" y="1415488"/>
            <a:ext cx="10515600" cy="5187017"/>
          </a:xfrm>
        </p:spPr>
        <p:txBody>
          <a:bodyPr>
            <a:normAutofit/>
          </a:bodyPr>
          <a:lstStyle/>
          <a:p>
            <a:r>
              <a:rPr lang="en-CA" dirty="0"/>
              <a:t>what has been done:</a:t>
            </a:r>
          </a:p>
          <a:p>
            <a:r>
              <a:rPr lang="en-CA" dirty="0"/>
              <a:t>Reading lit., learning how to use software, analyzed previous data</a:t>
            </a:r>
          </a:p>
          <a:p>
            <a:endParaRPr lang="en-CA" dirty="0"/>
          </a:p>
          <a:p>
            <a:r>
              <a:rPr lang="en-CA" dirty="0"/>
              <a:t> what's left to do:</a:t>
            </a:r>
          </a:p>
          <a:p>
            <a:r>
              <a:rPr lang="en-CA" dirty="0"/>
              <a:t>Image 100nm, 200nm (prelim data), Monday</a:t>
            </a:r>
          </a:p>
          <a:p>
            <a:r>
              <a:rPr lang="en-CA" dirty="0"/>
              <a:t>SLB protocol, image SLB</a:t>
            </a:r>
          </a:p>
          <a:p>
            <a:r>
              <a:rPr lang="en-CA" dirty="0"/>
              <a:t>SLB data to get ‘real’ </a:t>
            </a:r>
            <a:r>
              <a:rPr lang="en-CA" dirty="0" err="1"/>
              <a:t>psf</a:t>
            </a:r>
            <a:r>
              <a:rPr lang="en-CA" dirty="0"/>
              <a:t> evaluation</a:t>
            </a:r>
          </a:p>
          <a:p>
            <a:r>
              <a:rPr lang="en-CA" dirty="0"/>
              <a:t>Write protocol</a:t>
            </a:r>
          </a:p>
          <a:p>
            <a:endParaRPr lang="en-CA" dirty="0"/>
          </a:p>
          <a:p>
            <a:endParaRPr lang="en-CA" dirty="0"/>
          </a:p>
        </p:txBody>
      </p:sp>
      <p:sp>
        <p:nvSpPr>
          <p:cNvPr id="4" name="Slide Number Placeholder 3">
            <a:extLst>
              <a:ext uri="{FF2B5EF4-FFF2-40B4-BE49-F238E27FC236}">
                <a16:creationId xmlns:a16="http://schemas.microsoft.com/office/drawing/2014/main" id="{740662D1-4D49-584F-AB25-3F9969B5C15D}"/>
              </a:ext>
            </a:extLst>
          </p:cNvPr>
          <p:cNvSpPr>
            <a:spLocks noGrp="1"/>
          </p:cNvSpPr>
          <p:nvPr>
            <p:ph type="sldNum" sz="quarter" idx="12"/>
          </p:nvPr>
        </p:nvSpPr>
        <p:spPr/>
        <p:txBody>
          <a:bodyPr/>
          <a:lstStyle/>
          <a:p>
            <a:fld id="{63046838-7AC9-924A-9C9C-FC3A3B660BC7}" type="slidenum">
              <a:rPr lang="en-US" smtClean="0"/>
              <a:t>21</a:t>
            </a:fld>
            <a:endParaRPr lang="en-US"/>
          </a:p>
        </p:txBody>
      </p:sp>
    </p:spTree>
    <p:extLst>
      <p:ext uri="{BB962C8B-B14F-4D97-AF65-F5344CB8AC3E}">
        <p14:creationId xmlns:p14="http://schemas.microsoft.com/office/powerpoint/2010/main" val="380068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CDEF-6AD9-6B45-98CB-9BEBEB791D77}"/>
              </a:ext>
            </a:extLst>
          </p:cNvPr>
          <p:cNvSpPr>
            <a:spLocks noGrp="1"/>
          </p:cNvSpPr>
          <p:nvPr>
            <p:ph type="title"/>
          </p:nvPr>
        </p:nvSpPr>
        <p:spPr>
          <a:xfrm>
            <a:off x="838200" y="365126"/>
            <a:ext cx="5257800" cy="1143244"/>
          </a:xfrm>
        </p:spPr>
        <p:txBody>
          <a:bodyPr>
            <a:normAutofit fontScale="90000"/>
          </a:bodyPr>
          <a:lstStyle/>
          <a:p>
            <a:r>
              <a:rPr lang="en-CA" b="1" dirty="0"/>
              <a:t>more specific intro</a:t>
            </a:r>
            <a:br>
              <a:rPr lang="en-CA" dirty="0"/>
            </a:br>
            <a:endParaRPr lang="en-US" dirty="0"/>
          </a:p>
        </p:txBody>
      </p:sp>
      <p:sp>
        <p:nvSpPr>
          <p:cNvPr id="3" name="Content Placeholder 2">
            <a:extLst>
              <a:ext uri="{FF2B5EF4-FFF2-40B4-BE49-F238E27FC236}">
                <a16:creationId xmlns:a16="http://schemas.microsoft.com/office/drawing/2014/main" id="{89B70948-E97B-2447-829D-91CE895005BE}"/>
              </a:ext>
            </a:extLst>
          </p:cNvPr>
          <p:cNvSpPr>
            <a:spLocks noGrp="1"/>
          </p:cNvSpPr>
          <p:nvPr>
            <p:ph idx="1"/>
          </p:nvPr>
        </p:nvSpPr>
        <p:spPr>
          <a:xfrm>
            <a:off x="747350" y="2141537"/>
            <a:ext cx="10515600" cy="4351338"/>
          </a:xfrm>
        </p:spPr>
        <p:txBody>
          <a:bodyPr>
            <a:normAutofit fontScale="92500" lnSpcReduction="20000"/>
          </a:bodyPr>
          <a:lstStyle/>
          <a:p>
            <a:r>
              <a:rPr lang="en-CA" dirty="0"/>
              <a:t>PM asymmetry:</a:t>
            </a:r>
          </a:p>
          <a:p>
            <a:r>
              <a:rPr lang="en-CA" dirty="0"/>
              <a:t>The inner and outer leaflets of the membrane contain different amounts of different types of lipids, which is controlled by transmembrane proteins. Cholesterol flip-flops between leaflets.</a:t>
            </a:r>
          </a:p>
          <a:p>
            <a:r>
              <a:rPr lang="en-CA" dirty="0"/>
              <a:t>GSL, SM primarily on outer leaflet, PE, PS, PIP's localize to inner leaflet. PC and cholesterol present in both leaflets. </a:t>
            </a:r>
            <a:r>
              <a:rPr lang="en-CA" dirty="0">
                <a:highlight>
                  <a:srgbClr val="FF0000"/>
                </a:highlight>
              </a:rPr>
              <a:t>Common lipids in membranes</a:t>
            </a:r>
          </a:p>
          <a:p>
            <a:r>
              <a:rPr lang="en-CA" dirty="0"/>
              <a:t>The asymmetry between leaflets is important for cellular activity (signal transduction, membrane shape, etc.)</a:t>
            </a:r>
          </a:p>
          <a:p>
            <a:r>
              <a:rPr lang="en-CA" dirty="0"/>
              <a:t>Lo / </a:t>
            </a:r>
            <a:r>
              <a:rPr lang="en-CA" dirty="0" err="1"/>
              <a:t>Ld</a:t>
            </a:r>
            <a:r>
              <a:rPr lang="en-CA" dirty="0"/>
              <a:t>-preferring lipids, proteins, probes</a:t>
            </a:r>
          </a:p>
          <a:p>
            <a:r>
              <a:rPr lang="en-CA" dirty="0"/>
              <a:t>2 coupling modes: ‘outside-in’ and ‘inside-out’</a:t>
            </a:r>
            <a:br>
              <a:rPr lang="en-CA" dirty="0"/>
            </a:br>
            <a:r>
              <a:rPr lang="en-CA" dirty="0"/>
              <a:t>by </a:t>
            </a:r>
            <a:r>
              <a:rPr lang="en-CA" dirty="0">
                <a:highlight>
                  <a:srgbClr val="FF0000"/>
                </a:highlight>
              </a:rPr>
              <a:t>interdigitation</a:t>
            </a:r>
            <a:r>
              <a:rPr lang="en-CA" dirty="0"/>
              <a:t> of components of both leaflets</a:t>
            </a:r>
            <a:br>
              <a:rPr lang="en-CA" dirty="0"/>
            </a:br>
            <a:r>
              <a:rPr lang="en-CA" dirty="0">
                <a:highlight>
                  <a:srgbClr val="FF0000"/>
                </a:highlight>
              </a:rPr>
              <a:t>examples</a:t>
            </a:r>
          </a:p>
          <a:p>
            <a:endParaRPr lang="en-US" dirty="0"/>
          </a:p>
        </p:txBody>
      </p:sp>
      <p:pic>
        <p:nvPicPr>
          <p:cNvPr id="4" name="Picture 3">
            <a:extLst>
              <a:ext uri="{FF2B5EF4-FFF2-40B4-BE49-F238E27FC236}">
                <a16:creationId xmlns:a16="http://schemas.microsoft.com/office/drawing/2014/main" id="{FACBD089-9454-6243-B0BA-059481C7E9E7}"/>
              </a:ext>
            </a:extLst>
          </p:cNvPr>
          <p:cNvPicPr>
            <a:picLocks noChangeAspect="1"/>
          </p:cNvPicPr>
          <p:nvPr/>
        </p:nvPicPr>
        <p:blipFill>
          <a:blip r:embed="rId2"/>
          <a:stretch>
            <a:fillRect/>
          </a:stretch>
        </p:blipFill>
        <p:spPr>
          <a:xfrm>
            <a:off x="7419242" y="0"/>
            <a:ext cx="4415208" cy="2561004"/>
          </a:xfrm>
          <a:prstGeom prst="rect">
            <a:avLst/>
          </a:prstGeom>
        </p:spPr>
      </p:pic>
      <p:pic>
        <p:nvPicPr>
          <p:cNvPr id="5" name="Picture 4">
            <a:extLst>
              <a:ext uri="{FF2B5EF4-FFF2-40B4-BE49-F238E27FC236}">
                <a16:creationId xmlns:a16="http://schemas.microsoft.com/office/drawing/2014/main" id="{E8E0E5D4-4C97-CF40-9124-E593443947C6}"/>
              </a:ext>
            </a:extLst>
          </p:cNvPr>
          <p:cNvPicPr>
            <a:picLocks noChangeAspect="1"/>
          </p:cNvPicPr>
          <p:nvPr/>
        </p:nvPicPr>
        <p:blipFill>
          <a:blip r:embed="rId3"/>
          <a:stretch>
            <a:fillRect/>
          </a:stretch>
        </p:blipFill>
        <p:spPr>
          <a:xfrm>
            <a:off x="8318045" y="5001461"/>
            <a:ext cx="3045758" cy="1592267"/>
          </a:xfrm>
          <a:prstGeom prst="rect">
            <a:avLst/>
          </a:prstGeom>
        </p:spPr>
      </p:pic>
      <p:sp>
        <p:nvSpPr>
          <p:cNvPr id="6" name="TextBox 5">
            <a:extLst>
              <a:ext uri="{FF2B5EF4-FFF2-40B4-BE49-F238E27FC236}">
                <a16:creationId xmlns:a16="http://schemas.microsoft.com/office/drawing/2014/main" id="{15F9A64E-0AC3-C246-8CE1-E905CB1B4988}"/>
              </a:ext>
            </a:extLst>
          </p:cNvPr>
          <p:cNvSpPr txBox="1"/>
          <p:nvPr/>
        </p:nvSpPr>
        <p:spPr>
          <a:xfrm>
            <a:off x="8733866" y="4894729"/>
            <a:ext cx="759758" cy="369332"/>
          </a:xfrm>
          <a:prstGeom prst="rect">
            <a:avLst/>
          </a:prstGeom>
          <a:solidFill>
            <a:schemeClr val="bg1"/>
          </a:solidFill>
        </p:spPr>
        <p:txBody>
          <a:bodyPr wrap="square" rtlCol="0">
            <a:spAutoFit/>
          </a:bodyPr>
          <a:lstStyle/>
          <a:p>
            <a:r>
              <a:rPr lang="en-US" sz="900" dirty="0"/>
              <a:t>Phase separated</a:t>
            </a:r>
          </a:p>
        </p:txBody>
      </p:sp>
      <p:sp>
        <p:nvSpPr>
          <p:cNvPr id="7" name="TextBox 6">
            <a:extLst>
              <a:ext uri="{FF2B5EF4-FFF2-40B4-BE49-F238E27FC236}">
                <a16:creationId xmlns:a16="http://schemas.microsoft.com/office/drawing/2014/main" id="{E589A2BF-F26E-9A40-AFDD-2A70473A7424}"/>
              </a:ext>
            </a:extLst>
          </p:cNvPr>
          <p:cNvSpPr txBox="1"/>
          <p:nvPr/>
        </p:nvSpPr>
        <p:spPr>
          <a:xfrm>
            <a:off x="10365455" y="4894729"/>
            <a:ext cx="567006" cy="369332"/>
          </a:xfrm>
          <a:prstGeom prst="rect">
            <a:avLst/>
          </a:prstGeom>
          <a:solidFill>
            <a:schemeClr val="bg1"/>
          </a:solidFill>
        </p:spPr>
        <p:txBody>
          <a:bodyPr wrap="square" rtlCol="0">
            <a:spAutoFit/>
          </a:bodyPr>
          <a:lstStyle/>
          <a:p>
            <a:r>
              <a:rPr lang="en-US" sz="900" dirty="0"/>
              <a:t>Single phase</a:t>
            </a:r>
          </a:p>
        </p:txBody>
      </p:sp>
      <p:sp>
        <p:nvSpPr>
          <p:cNvPr id="9" name="TextBox 8">
            <a:extLst>
              <a:ext uri="{FF2B5EF4-FFF2-40B4-BE49-F238E27FC236}">
                <a16:creationId xmlns:a16="http://schemas.microsoft.com/office/drawing/2014/main" id="{687747DF-77A4-204C-85C9-81346C513D5E}"/>
              </a:ext>
            </a:extLst>
          </p:cNvPr>
          <p:cNvSpPr txBox="1"/>
          <p:nvPr/>
        </p:nvSpPr>
        <p:spPr>
          <a:xfrm>
            <a:off x="7996996" y="5398810"/>
            <a:ext cx="1268028" cy="923330"/>
          </a:xfrm>
          <a:prstGeom prst="rect">
            <a:avLst/>
          </a:prstGeom>
          <a:noFill/>
        </p:spPr>
        <p:txBody>
          <a:bodyPr wrap="square">
            <a:spAutoFit/>
          </a:bodyPr>
          <a:lstStyle/>
          <a:p>
            <a:r>
              <a:rPr lang="en-US" dirty="0">
                <a:highlight>
                  <a:srgbClr val="FF0000"/>
                </a:highlight>
              </a:rPr>
              <a:t>Lo labels</a:t>
            </a:r>
          </a:p>
          <a:p>
            <a:endParaRPr lang="en-US" dirty="0">
              <a:highlight>
                <a:srgbClr val="FF0000"/>
              </a:highlight>
            </a:endParaRPr>
          </a:p>
          <a:p>
            <a:r>
              <a:rPr lang="en-US" dirty="0" err="1">
                <a:highlight>
                  <a:srgbClr val="FF0000"/>
                </a:highlight>
              </a:rPr>
              <a:t>Ld</a:t>
            </a:r>
            <a:endParaRPr lang="en-US" dirty="0">
              <a:highlight>
                <a:srgbClr val="FF0000"/>
              </a:highlight>
            </a:endParaRPr>
          </a:p>
        </p:txBody>
      </p:sp>
      <p:sp>
        <p:nvSpPr>
          <p:cNvPr id="10" name="Slide Number Placeholder 9">
            <a:extLst>
              <a:ext uri="{FF2B5EF4-FFF2-40B4-BE49-F238E27FC236}">
                <a16:creationId xmlns:a16="http://schemas.microsoft.com/office/drawing/2014/main" id="{E5B5EE3C-C05D-8C45-8ACF-F7A43226BFBA}"/>
              </a:ext>
            </a:extLst>
          </p:cNvPr>
          <p:cNvSpPr>
            <a:spLocks noGrp="1"/>
          </p:cNvSpPr>
          <p:nvPr>
            <p:ph type="sldNum" sz="quarter" idx="12"/>
          </p:nvPr>
        </p:nvSpPr>
        <p:spPr/>
        <p:txBody>
          <a:bodyPr/>
          <a:lstStyle/>
          <a:p>
            <a:fld id="{63046838-7AC9-924A-9C9C-FC3A3B660BC7}" type="slidenum">
              <a:rPr lang="en-US" smtClean="0"/>
              <a:t>3</a:t>
            </a:fld>
            <a:endParaRPr lang="en-US"/>
          </a:p>
        </p:txBody>
      </p:sp>
    </p:spTree>
    <p:extLst>
      <p:ext uri="{BB962C8B-B14F-4D97-AF65-F5344CB8AC3E}">
        <p14:creationId xmlns:p14="http://schemas.microsoft.com/office/powerpoint/2010/main" val="406363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863B-CCB8-9A47-A251-C128F5C9BC5F}"/>
              </a:ext>
            </a:extLst>
          </p:cNvPr>
          <p:cNvSpPr>
            <a:spLocks noGrp="1"/>
          </p:cNvSpPr>
          <p:nvPr>
            <p:ph type="title"/>
          </p:nvPr>
        </p:nvSpPr>
        <p:spPr/>
        <p:txBody>
          <a:bodyPr>
            <a:normAutofit fontScale="90000"/>
          </a:bodyPr>
          <a:lstStyle/>
          <a:p>
            <a:r>
              <a:rPr lang="en-CA" dirty="0"/>
              <a:t>Motivation for this method, compare to existing methods</a:t>
            </a:r>
            <a:br>
              <a:rPr lang="en-CA" dirty="0"/>
            </a:br>
            <a:endParaRPr lang="en-US" dirty="0"/>
          </a:p>
        </p:txBody>
      </p:sp>
      <p:sp>
        <p:nvSpPr>
          <p:cNvPr id="3" name="Content Placeholder 2">
            <a:extLst>
              <a:ext uri="{FF2B5EF4-FFF2-40B4-BE49-F238E27FC236}">
                <a16:creationId xmlns:a16="http://schemas.microsoft.com/office/drawing/2014/main" id="{6FB4F0B5-EF95-4944-85C7-3C8DA513DE05}"/>
              </a:ext>
            </a:extLst>
          </p:cNvPr>
          <p:cNvSpPr>
            <a:spLocks noGrp="1"/>
          </p:cNvSpPr>
          <p:nvPr>
            <p:ph idx="1"/>
          </p:nvPr>
        </p:nvSpPr>
        <p:spPr/>
        <p:txBody>
          <a:bodyPr/>
          <a:lstStyle/>
          <a:p>
            <a:r>
              <a:rPr lang="en-CA" dirty="0"/>
              <a:t>Currently TB coupling imaging in live cells requires specialized </a:t>
            </a:r>
            <a:r>
              <a:rPr lang="en-CA" dirty="0">
                <a:highlight>
                  <a:srgbClr val="FF0000"/>
                </a:highlight>
              </a:rPr>
              <a:t>microscopes and difficult sample preparation (FRAP, STED-FCS, SPT,)</a:t>
            </a:r>
          </a:p>
          <a:p>
            <a:r>
              <a:rPr lang="en-CA" dirty="0">
                <a:highlight>
                  <a:srgbClr val="FF0000"/>
                </a:highlight>
              </a:rPr>
              <a:t>results vary widely</a:t>
            </a:r>
          </a:p>
          <a:p>
            <a:r>
              <a:rPr lang="en-CA" dirty="0">
                <a:highlight>
                  <a:srgbClr val="FF0000"/>
                </a:highlight>
              </a:rPr>
              <a:t>Previous evidence for nanoscopic domains in model membranes (cryo-EM, ET, FRET, super-res. microscopy</a:t>
            </a:r>
            <a:r>
              <a:rPr lang="en-CA" dirty="0"/>
              <a:t>)</a:t>
            </a:r>
          </a:p>
          <a:p>
            <a:pPr marL="0" indent="0">
              <a:buNone/>
            </a:pPr>
            <a:r>
              <a:rPr lang="en-CA" dirty="0">
                <a:highlight>
                  <a:srgbClr val="FF0000"/>
                </a:highlight>
              </a:rPr>
              <a:t>Previous evidence examples</a:t>
            </a:r>
          </a:p>
          <a:p>
            <a:endParaRPr lang="en-US" dirty="0"/>
          </a:p>
        </p:txBody>
      </p:sp>
      <p:sp>
        <p:nvSpPr>
          <p:cNvPr id="4" name="Slide Number Placeholder 3">
            <a:extLst>
              <a:ext uri="{FF2B5EF4-FFF2-40B4-BE49-F238E27FC236}">
                <a16:creationId xmlns:a16="http://schemas.microsoft.com/office/drawing/2014/main" id="{A63DBB76-AF63-B342-A234-5729B966DB18}"/>
              </a:ext>
            </a:extLst>
          </p:cNvPr>
          <p:cNvSpPr>
            <a:spLocks noGrp="1"/>
          </p:cNvSpPr>
          <p:nvPr>
            <p:ph type="sldNum" sz="quarter" idx="12"/>
          </p:nvPr>
        </p:nvSpPr>
        <p:spPr/>
        <p:txBody>
          <a:bodyPr/>
          <a:lstStyle/>
          <a:p>
            <a:fld id="{63046838-7AC9-924A-9C9C-FC3A3B660BC7}" type="slidenum">
              <a:rPr lang="en-US" smtClean="0"/>
              <a:t>4</a:t>
            </a:fld>
            <a:endParaRPr lang="en-US"/>
          </a:p>
        </p:txBody>
      </p:sp>
    </p:spTree>
    <p:extLst>
      <p:ext uri="{BB962C8B-B14F-4D97-AF65-F5344CB8AC3E}">
        <p14:creationId xmlns:p14="http://schemas.microsoft.com/office/powerpoint/2010/main" val="381350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8051-4F6E-264B-A9A0-B45BCFF9373A}"/>
              </a:ext>
            </a:extLst>
          </p:cNvPr>
          <p:cNvSpPr>
            <a:spLocks noGrp="1"/>
          </p:cNvSpPr>
          <p:nvPr>
            <p:ph type="title"/>
          </p:nvPr>
        </p:nvSpPr>
        <p:spPr>
          <a:xfrm>
            <a:off x="283800" y="136525"/>
            <a:ext cx="5202600" cy="1109075"/>
          </a:xfrm>
        </p:spPr>
        <p:txBody>
          <a:bodyPr/>
          <a:lstStyle/>
          <a:p>
            <a:r>
              <a:rPr lang="en-US" dirty="0">
                <a:highlight>
                  <a:srgbClr val="FF0000"/>
                </a:highlight>
              </a:rPr>
              <a:t>Explain FCS, </a:t>
            </a:r>
            <a:r>
              <a:rPr lang="en-US" dirty="0" err="1">
                <a:highlight>
                  <a:srgbClr val="FF0000"/>
                </a:highlight>
              </a:rPr>
              <a:t>ImFCS</a:t>
            </a:r>
            <a:endParaRPr lang="en-US" dirty="0">
              <a:highlight>
                <a:srgbClr val="FF0000"/>
              </a:highlight>
            </a:endParaRPr>
          </a:p>
        </p:txBody>
      </p:sp>
      <p:sp>
        <p:nvSpPr>
          <p:cNvPr id="4" name="Rectangle 1">
            <a:extLst>
              <a:ext uri="{FF2B5EF4-FFF2-40B4-BE49-F238E27FC236}">
                <a16:creationId xmlns:a16="http://schemas.microsoft.com/office/drawing/2014/main" id="{1C7B0D47-ADEE-CF49-BF78-098E4FA2DADD}"/>
              </a:ext>
            </a:extLst>
          </p:cNvPr>
          <p:cNvSpPr>
            <a:spLocks noChangeArrowheads="1"/>
          </p:cNvSpPr>
          <p:nvPr/>
        </p:nvSpPr>
        <p:spPr bwMode="auto">
          <a:xfrm>
            <a:off x="619376" y="1980869"/>
            <a:ext cx="5071783"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rPr>
              <a:t>Confocal FCS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rPr>
              <a:t>The most conventional FCS setup involves using a confocal microscope, which uses lenses to focus a laser at a single point of the sample, creating a roughly spherical observation volume of a few femtoliters (Mahmood 2020). The small observation volume poses multiple limitations.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rPr>
              <a:t>For one, many biological processes occur over much larger volumes, which means that a small observation volume heavily limits understanding of the whole system (Guo et al. 2014). Second, diffusion times in biological systems are often long, which means that acquiring sufficient data from a small volume takes a lot of time (Sankaran et al. 2009).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rPr>
              <a:t>Imaging FCS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rPr>
              <a:t>Imaging FCS provides a solution to both these problems. By combining a microscope illumination scheme which allows a whole plane of the sample to be viewed at once together with a fast camera sensor, FCS can be done at multiple spatial points at the same time (Ng et al. 2015). This allows for much faster data acquisition. Moreover, it allows for a much larger observation volume (which actually becomes an observation area), which allows for biological processes that occur over larger areas to be observed properly (Guo et al. 2014). This solves the concerns that were raised with confocal FCS, but requires a new sample illumination technique.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8" name="Picture 17" descr="Graphical user interface, application&#10;&#10;Description automatically generated">
            <a:extLst>
              <a:ext uri="{FF2B5EF4-FFF2-40B4-BE49-F238E27FC236}">
                <a16:creationId xmlns:a16="http://schemas.microsoft.com/office/drawing/2014/main" id="{115EC7C7-15A7-9E49-9B61-8260920D628B}"/>
              </a:ext>
            </a:extLst>
          </p:cNvPr>
          <p:cNvPicPr>
            <a:picLocks noChangeAspect="1"/>
          </p:cNvPicPr>
          <p:nvPr/>
        </p:nvPicPr>
        <p:blipFill rotWithShape="1">
          <a:blip r:embed="rId2">
            <a:extLst>
              <a:ext uri="{28A0092B-C50C-407E-A947-70E740481C1C}">
                <a14:useLocalDpi xmlns:a14="http://schemas.microsoft.com/office/drawing/2010/main" val="0"/>
              </a:ext>
            </a:extLst>
          </a:blip>
          <a:srcRect l="28551" t="1" r="1863" b="59020"/>
          <a:stretch/>
        </p:blipFill>
        <p:spPr>
          <a:xfrm>
            <a:off x="8059947" y="2695283"/>
            <a:ext cx="3844506" cy="1467434"/>
          </a:xfrm>
          <a:prstGeom prst="rect">
            <a:avLst/>
          </a:prstGeom>
          <a:solidFill>
            <a:schemeClr val="bg1"/>
          </a:solidFill>
        </p:spPr>
      </p:pic>
      <p:pic>
        <p:nvPicPr>
          <p:cNvPr id="20" name="Picture 19" descr="A circuit board&#10;&#10;Description automatically generated">
            <a:extLst>
              <a:ext uri="{FF2B5EF4-FFF2-40B4-BE49-F238E27FC236}">
                <a16:creationId xmlns:a16="http://schemas.microsoft.com/office/drawing/2014/main" id="{C93AF644-DDA5-3941-B40E-7904ADB5F31E}"/>
              </a:ext>
            </a:extLst>
          </p:cNvPr>
          <p:cNvPicPr>
            <a:picLocks noChangeAspect="1"/>
          </p:cNvPicPr>
          <p:nvPr/>
        </p:nvPicPr>
        <p:blipFill rotWithShape="1">
          <a:blip r:embed="rId3">
            <a:extLst>
              <a:ext uri="{28A0092B-C50C-407E-A947-70E740481C1C}">
                <a14:useLocalDpi xmlns:a14="http://schemas.microsoft.com/office/drawing/2010/main" val="0"/>
              </a:ext>
            </a:extLst>
          </a:blip>
          <a:srcRect l="2316" t="3589" r="3426" b="4120"/>
          <a:stretch/>
        </p:blipFill>
        <p:spPr>
          <a:xfrm>
            <a:off x="8040893" y="424800"/>
            <a:ext cx="3630390" cy="1777315"/>
          </a:xfrm>
          <a:prstGeom prst="rect">
            <a:avLst/>
          </a:prstGeom>
        </p:spPr>
      </p:pic>
      <p:sp>
        <p:nvSpPr>
          <p:cNvPr id="9" name="Slide Number Placeholder 8">
            <a:extLst>
              <a:ext uri="{FF2B5EF4-FFF2-40B4-BE49-F238E27FC236}">
                <a16:creationId xmlns:a16="http://schemas.microsoft.com/office/drawing/2014/main" id="{BCC1E999-2895-6E41-A155-C9924D4CC8DA}"/>
              </a:ext>
            </a:extLst>
          </p:cNvPr>
          <p:cNvSpPr>
            <a:spLocks noGrp="1"/>
          </p:cNvSpPr>
          <p:nvPr>
            <p:ph type="sldNum" sz="quarter" idx="12"/>
          </p:nvPr>
        </p:nvSpPr>
        <p:spPr/>
        <p:txBody>
          <a:bodyPr/>
          <a:lstStyle/>
          <a:p>
            <a:fld id="{63046838-7AC9-924A-9C9C-FC3A3B660BC7}" type="slidenum">
              <a:rPr lang="en-US" smtClean="0"/>
              <a:t>5</a:t>
            </a:fld>
            <a:endParaRPr lang="en-US"/>
          </a:p>
        </p:txBody>
      </p:sp>
      <p:pic>
        <p:nvPicPr>
          <p:cNvPr id="22" name="Picture 21" descr="Graphical user interface, application&#10;&#10;Description automatically generated">
            <a:extLst>
              <a:ext uri="{FF2B5EF4-FFF2-40B4-BE49-F238E27FC236}">
                <a16:creationId xmlns:a16="http://schemas.microsoft.com/office/drawing/2014/main" id="{0679529E-3F7D-5448-B349-37AD87544013}"/>
              </a:ext>
            </a:extLst>
          </p:cNvPr>
          <p:cNvPicPr>
            <a:picLocks noChangeAspect="1"/>
          </p:cNvPicPr>
          <p:nvPr/>
        </p:nvPicPr>
        <p:blipFill rotWithShape="1">
          <a:blip r:embed="rId2">
            <a:extLst>
              <a:ext uri="{28A0092B-C50C-407E-A947-70E740481C1C}">
                <a14:useLocalDpi xmlns:a14="http://schemas.microsoft.com/office/drawing/2010/main" val="0"/>
              </a:ext>
            </a:extLst>
          </a:blip>
          <a:srcRect r="75786"/>
          <a:stretch/>
        </p:blipFill>
        <p:spPr>
          <a:xfrm>
            <a:off x="6211199" y="659577"/>
            <a:ext cx="1829693" cy="4897596"/>
          </a:xfrm>
          <a:prstGeom prst="rect">
            <a:avLst/>
          </a:prstGeom>
          <a:solidFill>
            <a:schemeClr val="bg1"/>
          </a:solidFill>
        </p:spPr>
      </p:pic>
    </p:spTree>
    <p:extLst>
      <p:ext uri="{BB962C8B-B14F-4D97-AF65-F5344CB8AC3E}">
        <p14:creationId xmlns:p14="http://schemas.microsoft.com/office/powerpoint/2010/main" val="548533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F9F2-ABE0-A74C-B015-0E61208415EA}"/>
              </a:ext>
            </a:extLst>
          </p:cNvPr>
          <p:cNvSpPr>
            <a:spLocks noGrp="1"/>
          </p:cNvSpPr>
          <p:nvPr>
            <p:ph type="title"/>
          </p:nvPr>
        </p:nvSpPr>
        <p:spPr/>
        <p:txBody>
          <a:bodyPr/>
          <a:lstStyle/>
          <a:p>
            <a:r>
              <a:rPr lang="en-US" dirty="0" err="1"/>
              <a:t>ImFCS</a:t>
            </a:r>
            <a:r>
              <a:rPr lang="en-US" dirty="0"/>
              <a:t> on TIR microscope = TIRF</a:t>
            </a:r>
          </a:p>
        </p:txBody>
      </p:sp>
      <p:pic>
        <p:nvPicPr>
          <p:cNvPr id="14" name="Picture 13">
            <a:extLst>
              <a:ext uri="{FF2B5EF4-FFF2-40B4-BE49-F238E27FC236}">
                <a16:creationId xmlns:a16="http://schemas.microsoft.com/office/drawing/2014/main" id="{EEF99594-0087-6949-9CE2-A0B14B3BBE97}"/>
              </a:ext>
            </a:extLst>
          </p:cNvPr>
          <p:cNvPicPr>
            <a:picLocks noChangeAspect="1"/>
          </p:cNvPicPr>
          <p:nvPr/>
        </p:nvPicPr>
        <p:blipFill rotWithShape="1">
          <a:blip r:embed="rId2"/>
          <a:srcRect l="27021" t="7720" r="25649" b="23809"/>
          <a:stretch/>
        </p:blipFill>
        <p:spPr>
          <a:xfrm>
            <a:off x="6557099" y="1633575"/>
            <a:ext cx="5422201" cy="3929130"/>
          </a:xfrm>
          <a:prstGeom prst="rect">
            <a:avLst/>
          </a:prstGeom>
        </p:spPr>
      </p:pic>
      <p:pic>
        <p:nvPicPr>
          <p:cNvPr id="15" name="Picture 14">
            <a:extLst>
              <a:ext uri="{FF2B5EF4-FFF2-40B4-BE49-F238E27FC236}">
                <a16:creationId xmlns:a16="http://schemas.microsoft.com/office/drawing/2014/main" id="{5FEE1EF1-0D17-DD41-A057-630153F29BE3}"/>
              </a:ext>
            </a:extLst>
          </p:cNvPr>
          <p:cNvPicPr>
            <a:picLocks noChangeAspect="1"/>
          </p:cNvPicPr>
          <p:nvPr/>
        </p:nvPicPr>
        <p:blipFill rotWithShape="1">
          <a:blip r:embed="rId3"/>
          <a:srcRect l="15462" r="15917" b="19413"/>
          <a:stretch/>
        </p:blipFill>
        <p:spPr>
          <a:xfrm>
            <a:off x="172800" y="1690688"/>
            <a:ext cx="5328000" cy="2857931"/>
          </a:xfrm>
          <a:prstGeom prst="rect">
            <a:avLst/>
          </a:prstGeom>
        </p:spPr>
      </p:pic>
      <p:sp>
        <p:nvSpPr>
          <p:cNvPr id="16" name="Slide Number Placeholder 15">
            <a:extLst>
              <a:ext uri="{FF2B5EF4-FFF2-40B4-BE49-F238E27FC236}">
                <a16:creationId xmlns:a16="http://schemas.microsoft.com/office/drawing/2014/main" id="{DBCADAA6-9328-7940-8D93-6839D2EC8AC4}"/>
              </a:ext>
            </a:extLst>
          </p:cNvPr>
          <p:cNvSpPr>
            <a:spLocks noGrp="1"/>
          </p:cNvSpPr>
          <p:nvPr>
            <p:ph type="sldNum" sz="quarter" idx="12"/>
          </p:nvPr>
        </p:nvSpPr>
        <p:spPr/>
        <p:txBody>
          <a:bodyPr/>
          <a:lstStyle/>
          <a:p>
            <a:fld id="{63046838-7AC9-924A-9C9C-FC3A3B660BC7}" type="slidenum">
              <a:rPr lang="en-US" smtClean="0"/>
              <a:t>6</a:t>
            </a:fld>
            <a:endParaRPr lang="en-US"/>
          </a:p>
        </p:txBody>
      </p:sp>
      <p:cxnSp>
        <p:nvCxnSpPr>
          <p:cNvPr id="18" name="Straight Connector 17">
            <a:extLst>
              <a:ext uri="{FF2B5EF4-FFF2-40B4-BE49-F238E27FC236}">
                <a16:creationId xmlns:a16="http://schemas.microsoft.com/office/drawing/2014/main" id="{FC3428BF-8F64-9F48-90EE-6751867C6031}"/>
              </a:ext>
            </a:extLst>
          </p:cNvPr>
          <p:cNvCxnSpPr>
            <a:cxnSpLocks/>
          </p:cNvCxnSpPr>
          <p:nvPr/>
        </p:nvCxnSpPr>
        <p:spPr>
          <a:xfrm flipH="1" flipV="1">
            <a:off x="5392800" y="1809168"/>
            <a:ext cx="1738200" cy="10244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247C7A-FD30-AE48-A5AA-A7698B4F910D}"/>
              </a:ext>
            </a:extLst>
          </p:cNvPr>
          <p:cNvCxnSpPr>
            <a:cxnSpLocks/>
          </p:cNvCxnSpPr>
          <p:nvPr/>
        </p:nvCxnSpPr>
        <p:spPr>
          <a:xfrm flipH="1">
            <a:off x="5392800" y="3119653"/>
            <a:ext cx="1738200" cy="163954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1B855F-C6B3-BC40-A06E-97FA92F748BA}"/>
              </a:ext>
            </a:extLst>
          </p:cNvPr>
          <p:cNvSpPr/>
          <p:nvPr/>
        </p:nvSpPr>
        <p:spPr>
          <a:xfrm>
            <a:off x="7131000" y="2826575"/>
            <a:ext cx="501000" cy="3001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101FAA-FC77-C742-810B-1918B55E41DD}"/>
              </a:ext>
            </a:extLst>
          </p:cNvPr>
          <p:cNvSpPr/>
          <p:nvPr/>
        </p:nvSpPr>
        <p:spPr>
          <a:xfrm>
            <a:off x="212700" y="1809168"/>
            <a:ext cx="5180100" cy="29500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50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02B7-C94E-F946-BC56-264FCDC174E2}"/>
              </a:ext>
            </a:extLst>
          </p:cNvPr>
          <p:cNvSpPr>
            <a:spLocks noGrp="1"/>
          </p:cNvSpPr>
          <p:nvPr>
            <p:ph type="title"/>
          </p:nvPr>
        </p:nvSpPr>
        <p:spPr/>
        <p:txBody>
          <a:bodyPr/>
          <a:lstStyle/>
          <a:p>
            <a:r>
              <a:rPr lang="en-CA" b="1" dirty="0"/>
              <a:t>TIRF </a:t>
            </a:r>
            <a:r>
              <a:rPr lang="en-CA" b="1" dirty="0" err="1"/>
              <a:t>ImFCS</a:t>
            </a:r>
            <a:r>
              <a:rPr lang="en-CA" b="1" dirty="0"/>
              <a:t> method</a:t>
            </a:r>
            <a:r>
              <a:rPr lang="en-CA" dirty="0"/>
              <a:t> </a:t>
            </a:r>
            <a:endParaRPr lang="en-US" dirty="0"/>
          </a:p>
        </p:txBody>
      </p:sp>
      <p:sp>
        <p:nvSpPr>
          <p:cNvPr id="3" name="Content Placeholder 2">
            <a:extLst>
              <a:ext uri="{FF2B5EF4-FFF2-40B4-BE49-F238E27FC236}">
                <a16:creationId xmlns:a16="http://schemas.microsoft.com/office/drawing/2014/main" id="{196CDC58-45FB-9C47-9A0D-E4ACA046503F}"/>
              </a:ext>
            </a:extLst>
          </p:cNvPr>
          <p:cNvSpPr>
            <a:spLocks noGrp="1"/>
          </p:cNvSpPr>
          <p:nvPr>
            <p:ph idx="1"/>
          </p:nvPr>
        </p:nvSpPr>
        <p:spPr>
          <a:xfrm>
            <a:off x="430707" y="3049710"/>
            <a:ext cx="10515600" cy="3613883"/>
          </a:xfrm>
        </p:spPr>
        <p:txBody>
          <a:bodyPr>
            <a:normAutofit/>
          </a:bodyPr>
          <a:lstStyle/>
          <a:p>
            <a:r>
              <a:rPr lang="en-CA" dirty="0"/>
              <a:t>Diffusion of probes in both leaflets of ventral PM with very high precision</a:t>
            </a:r>
          </a:p>
          <a:p>
            <a:r>
              <a:rPr lang="en-CA" dirty="0"/>
              <a:t>Label specific probes with genetically encoded fluorescent proteins or organic fluorophores (proteins or lipids), which are known to preferentially localize to either inner or outer leaflets.</a:t>
            </a:r>
          </a:p>
          <a:p>
            <a:r>
              <a:rPr lang="en-CA" dirty="0" err="1"/>
              <a:t>ImFCS</a:t>
            </a:r>
            <a:r>
              <a:rPr lang="en-CA" dirty="0"/>
              <a:t> provides </a:t>
            </a:r>
            <a:r>
              <a:rPr lang="en-CA" dirty="0">
                <a:highlight>
                  <a:srgbClr val="FF0000"/>
                </a:highlight>
              </a:rPr>
              <a:t>vast amount of observations </a:t>
            </a:r>
            <a:r>
              <a:rPr lang="en-CA" dirty="0"/>
              <a:t>which are pooled and subsampled by </a:t>
            </a:r>
            <a:r>
              <a:rPr lang="en-CA" dirty="0">
                <a:highlight>
                  <a:srgbClr val="FF0000"/>
                </a:highlight>
              </a:rPr>
              <a:t>bootstrapping</a:t>
            </a:r>
            <a:r>
              <a:rPr lang="en-CA" dirty="0"/>
              <a:t>, yielding CDF’s. </a:t>
            </a:r>
            <a:r>
              <a:rPr lang="en-CA" dirty="0">
                <a:highlight>
                  <a:srgbClr val="FF0000"/>
                </a:highlight>
              </a:rPr>
              <a:t>explain these</a:t>
            </a:r>
          </a:p>
        </p:txBody>
      </p:sp>
      <p:pic>
        <p:nvPicPr>
          <p:cNvPr id="4" name="Picture 3">
            <a:extLst>
              <a:ext uri="{FF2B5EF4-FFF2-40B4-BE49-F238E27FC236}">
                <a16:creationId xmlns:a16="http://schemas.microsoft.com/office/drawing/2014/main" id="{DC3C4834-3CB9-1C4E-AEC0-8161FAD2E25D}"/>
              </a:ext>
            </a:extLst>
          </p:cNvPr>
          <p:cNvPicPr>
            <a:picLocks noChangeAspect="1"/>
          </p:cNvPicPr>
          <p:nvPr/>
        </p:nvPicPr>
        <p:blipFill>
          <a:blip r:embed="rId2"/>
          <a:stretch>
            <a:fillRect/>
          </a:stretch>
        </p:blipFill>
        <p:spPr>
          <a:xfrm>
            <a:off x="8873965" y="348395"/>
            <a:ext cx="2981078" cy="2701315"/>
          </a:xfrm>
          <a:prstGeom prst="rect">
            <a:avLst/>
          </a:prstGeom>
        </p:spPr>
      </p:pic>
      <p:sp>
        <p:nvSpPr>
          <p:cNvPr id="5" name="TextBox 4">
            <a:extLst>
              <a:ext uri="{FF2B5EF4-FFF2-40B4-BE49-F238E27FC236}">
                <a16:creationId xmlns:a16="http://schemas.microsoft.com/office/drawing/2014/main" id="{02E39B8B-F8FD-7F47-BE92-6AD9D2CA7970}"/>
              </a:ext>
            </a:extLst>
          </p:cNvPr>
          <p:cNvSpPr txBox="1"/>
          <p:nvPr/>
        </p:nvSpPr>
        <p:spPr>
          <a:xfrm>
            <a:off x="1196788" y="1633818"/>
            <a:ext cx="5909983" cy="369332"/>
          </a:xfrm>
          <a:prstGeom prst="rect">
            <a:avLst/>
          </a:prstGeom>
          <a:noFill/>
        </p:spPr>
        <p:txBody>
          <a:bodyPr wrap="square" rtlCol="0">
            <a:spAutoFit/>
          </a:bodyPr>
          <a:lstStyle/>
          <a:p>
            <a:r>
              <a:rPr lang="en-US" dirty="0">
                <a:highlight>
                  <a:srgbClr val="FF0000"/>
                </a:highlight>
              </a:rPr>
              <a:t>Specifics of their imaging set up</a:t>
            </a:r>
          </a:p>
        </p:txBody>
      </p:sp>
      <p:sp>
        <p:nvSpPr>
          <p:cNvPr id="6" name="TextBox 5">
            <a:extLst>
              <a:ext uri="{FF2B5EF4-FFF2-40B4-BE49-F238E27FC236}">
                <a16:creationId xmlns:a16="http://schemas.microsoft.com/office/drawing/2014/main" id="{20431AC8-9A43-884C-A660-D7F22D13D7E0}"/>
              </a:ext>
            </a:extLst>
          </p:cNvPr>
          <p:cNvSpPr txBox="1"/>
          <p:nvPr/>
        </p:nvSpPr>
        <p:spPr>
          <a:xfrm>
            <a:off x="6992471" y="1062318"/>
            <a:ext cx="3576917" cy="646331"/>
          </a:xfrm>
          <a:prstGeom prst="rect">
            <a:avLst/>
          </a:prstGeom>
          <a:noFill/>
        </p:spPr>
        <p:txBody>
          <a:bodyPr wrap="square" rtlCol="0">
            <a:spAutoFit/>
          </a:bodyPr>
          <a:lstStyle/>
          <a:p>
            <a:r>
              <a:rPr lang="en-US" dirty="0">
                <a:highlight>
                  <a:srgbClr val="FF0000"/>
                </a:highlight>
              </a:rPr>
              <a:t>Explain figure</a:t>
            </a:r>
          </a:p>
          <a:p>
            <a:r>
              <a:rPr lang="en-US" dirty="0">
                <a:highlight>
                  <a:srgbClr val="FF0000"/>
                </a:highlight>
              </a:rPr>
              <a:t>Crop figure into multiple smaller</a:t>
            </a:r>
          </a:p>
        </p:txBody>
      </p:sp>
      <p:sp>
        <p:nvSpPr>
          <p:cNvPr id="7" name="Slide Number Placeholder 6">
            <a:extLst>
              <a:ext uri="{FF2B5EF4-FFF2-40B4-BE49-F238E27FC236}">
                <a16:creationId xmlns:a16="http://schemas.microsoft.com/office/drawing/2014/main" id="{943B7CC3-6BF1-ED4A-AB82-55AC2085B9C7}"/>
              </a:ext>
            </a:extLst>
          </p:cNvPr>
          <p:cNvSpPr>
            <a:spLocks noGrp="1"/>
          </p:cNvSpPr>
          <p:nvPr>
            <p:ph type="sldNum" sz="quarter" idx="12"/>
          </p:nvPr>
        </p:nvSpPr>
        <p:spPr/>
        <p:txBody>
          <a:bodyPr/>
          <a:lstStyle/>
          <a:p>
            <a:fld id="{63046838-7AC9-924A-9C9C-FC3A3B660BC7}" type="slidenum">
              <a:rPr lang="en-US" smtClean="0"/>
              <a:t>7</a:t>
            </a:fld>
            <a:endParaRPr lang="en-US"/>
          </a:p>
        </p:txBody>
      </p:sp>
    </p:spTree>
    <p:extLst>
      <p:ext uri="{BB962C8B-B14F-4D97-AF65-F5344CB8AC3E}">
        <p14:creationId xmlns:p14="http://schemas.microsoft.com/office/powerpoint/2010/main" val="118040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ED5C-3B6A-C646-98EE-435A6ECFC00D}"/>
              </a:ext>
            </a:extLst>
          </p:cNvPr>
          <p:cNvSpPr>
            <a:spLocks noGrp="1"/>
          </p:cNvSpPr>
          <p:nvPr>
            <p:ph type="title"/>
          </p:nvPr>
        </p:nvSpPr>
        <p:spPr/>
        <p:txBody>
          <a:bodyPr/>
          <a:lstStyle/>
          <a:p>
            <a:r>
              <a:rPr lang="en-US" dirty="0"/>
              <a:t>Bootstrapping, CDF’s</a:t>
            </a:r>
          </a:p>
        </p:txBody>
      </p:sp>
      <p:sp>
        <p:nvSpPr>
          <p:cNvPr id="3" name="Content Placeholder 2">
            <a:extLst>
              <a:ext uri="{FF2B5EF4-FFF2-40B4-BE49-F238E27FC236}">
                <a16:creationId xmlns:a16="http://schemas.microsoft.com/office/drawing/2014/main" id="{D95CB637-80AB-284C-A8B8-A59738406AEF}"/>
              </a:ext>
            </a:extLst>
          </p:cNvPr>
          <p:cNvSpPr>
            <a:spLocks noGrp="1"/>
          </p:cNvSpPr>
          <p:nvPr>
            <p:ph idx="1"/>
          </p:nvPr>
        </p:nvSpPr>
        <p:spPr/>
        <p:txBody>
          <a:bodyPr/>
          <a:lstStyle/>
          <a:p>
            <a:r>
              <a:rPr lang="en-US" dirty="0"/>
              <a:t>Statistical method in which all observed data is aggregated into one set, from which points are then subsampled with replacement.</a:t>
            </a:r>
          </a:p>
          <a:p>
            <a:r>
              <a:rPr lang="en-US" dirty="0"/>
              <a:t>Using a monte </a:t>
            </a:r>
            <a:r>
              <a:rPr lang="en-US" dirty="0" err="1"/>
              <a:t>carlo</a:t>
            </a:r>
            <a:r>
              <a:rPr lang="en-US" dirty="0"/>
              <a:t> simulation (many iterations), ….</a:t>
            </a:r>
          </a:p>
        </p:txBody>
      </p:sp>
      <p:sp>
        <p:nvSpPr>
          <p:cNvPr id="4" name="Slide Number Placeholder 3">
            <a:extLst>
              <a:ext uri="{FF2B5EF4-FFF2-40B4-BE49-F238E27FC236}">
                <a16:creationId xmlns:a16="http://schemas.microsoft.com/office/drawing/2014/main" id="{869E373A-E068-504E-93E5-889083A98FA0}"/>
              </a:ext>
            </a:extLst>
          </p:cNvPr>
          <p:cNvSpPr>
            <a:spLocks noGrp="1"/>
          </p:cNvSpPr>
          <p:nvPr>
            <p:ph type="sldNum" sz="quarter" idx="12"/>
          </p:nvPr>
        </p:nvSpPr>
        <p:spPr/>
        <p:txBody>
          <a:bodyPr/>
          <a:lstStyle/>
          <a:p>
            <a:fld id="{63046838-7AC9-924A-9C9C-FC3A3B660BC7}" type="slidenum">
              <a:rPr lang="en-US" smtClean="0"/>
              <a:t>8</a:t>
            </a:fld>
            <a:endParaRPr lang="en-US"/>
          </a:p>
        </p:txBody>
      </p:sp>
    </p:spTree>
    <p:extLst>
      <p:ext uri="{BB962C8B-B14F-4D97-AF65-F5344CB8AC3E}">
        <p14:creationId xmlns:p14="http://schemas.microsoft.com/office/powerpoint/2010/main" val="292443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1756-556B-0548-BB13-ADDEC2351D8D}"/>
              </a:ext>
            </a:extLst>
          </p:cNvPr>
          <p:cNvSpPr>
            <a:spLocks noGrp="1"/>
          </p:cNvSpPr>
          <p:nvPr>
            <p:ph type="title"/>
          </p:nvPr>
        </p:nvSpPr>
        <p:spPr>
          <a:xfrm>
            <a:off x="480441" y="271684"/>
            <a:ext cx="5551855" cy="1287086"/>
          </a:xfrm>
        </p:spPr>
        <p:txBody>
          <a:bodyPr/>
          <a:lstStyle/>
          <a:p>
            <a:r>
              <a:rPr lang="en-US" dirty="0"/>
              <a:t>Observed data to CDF</a:t>
            </a:r>
          </a:p>
        </p:txBody>
      </p:sp>
      <p:pic>
        <p:nvPicPr>
          <p:cNvPr id="4" name="Picture 3" descr="Chart, line chart, histogram&#10;&#10;Description automatically generated">
            <a:extLst>
              <a:ext uri="{FF2B5EF4-FFF2-40B4-BE49-F238E27FC236}">
                <a16:creationId xmlns:a16="http://schemas.microsoft.com/office/drawing/2014/main" id="{B77ACE30-8CD5-E94A-A5B6-B3F982E59DC8}"/>
              </a:ext>
            </a:extLst>
          </p:cNvPr>
          <p:cNvPicPr>
            <a:picLocks noChangeAspect="1"/>
          </p:cNvPicPr>
          <p:nvPr/>
        </p:nvPicPr>
        <p:blipFill rotWithShape="1">
          <a:blip r:embed="rId2"/>
          <a:srcRect l="10054" t="10883" r="9557" b="3998"/>
          <a:stretch/>
        </p:blipFill>
        <p:spPr>
          <a:xfrm>
            <a:off x="1000944" y="1531826"/>
            <a:ext cx="10190112" cy="3755280"/>
          </a:xfrm>
          <a:prstGeom prst="rect">
            <a:avLst/>
          </a:prstGeom>
        </p:spPr>
      </p:pic>
      <p:sp>
        <p:nvSpPr>
          <p:cNvPr id="7" name="Slide Number Placeholder 6">
            <a:extLst>
              <a:ext uri="{FF2B5EF4-FFF2-40B4-BE49-F238E27FC236}">
                <a16:creationId xmlns:a16="http://schemas.microsoft.com/office/drawing/2014/main" id="{E4709882-C1D2-EE44-8CE5-DD09ABA9072C}"/>
              </a:ext>
            </a:extLst>
          </p:cNvPr>
          <p:cNvSpPr>
            <a:spLocks noGrp="1"/>
          </p:cNvSpPr>
          <p:nvPr>
            <p:ph type="sldNum" sz="quarter" idx="12"/>
          </p:nvPr>
        </p:nvSpPr>
        <p:spPr/>
        <p:txBody>
          <a:bodyPr/>
          <a:lstStyle/>
          <a:p>
            <a:fld id="{63046838-7AC9-924A-9C9C-FC3A3B660BC7}" type="slidenum">
              <a:rPr lang="en-US" smtClean="0"/>
              <a:t>9</a:t>
            </a:fld>
            <a:endParaRPr lang="en-US"/>
          </a:p>
        </p:txBody>
      </p:sp>
    </p:spTree>
    <p:extLst>
      <p:ext uri="{BB962C8B-B14F-4D97-AF65-F5344CB8AC3E}">
        <p14:creationId xmlns:p14="http://schemas.microsoft.com/office/powerpoint/2010/main" val="3433682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1087</Words>
  <Application>Microsoft Macintosh PowerPoint</Application>
  <PresentationFormat>Widescreen</PresentationFormat>
  <Paragraphs>123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Transbilayer Coupling of Lipids in Cells Investigated by ImFCS</vt:lpstr>
      <vt:lpstr>General intro – improve titles, in biological terms</vt:lpstr>
      <vt:lpstr>more specific intro </vt:lpstr>
      <vt:lpstr>Motivation for this method, compare to existing methods </vt:lpstr>
      <vt:lpstr>Explain FCS, ImFCS</vt:lpstr>
      <vt:lpstr>ImFCS on TIR microscope = TIRF</vt:lpstr>
      <vt:lpstr>TIRF ImFCS method </vt:lpstr>
      <vt:lpstr>Bootstrapping, CDF’s</vt:lpstr>
      <vt:lpstr>Observed data to CDF</vt:lpstr>
      <vt:lpstr>PowerPoint Presentation</vt:lpstr>
      <vt:lpstr>Method demonstration on 2 well-established model systems for TB interactions</vt:lpstr>
      <vt:lpstr>Explain 1. Ag crosslinking of transmembrane IgE-FcεRI </vt:lpstr>
      <vt:lpstr> Ag crosslinking of transmembrane IgE-FcεRI</vt:lpstr>
      <vt:lpstr>Explain Antibody (Ab)-crosslinking of glycosphingolipid complex CTxB-GM1</vt:lpstr>
      <vt:lpstr>Antibody (Ab)-crosslinking of glycosphingolipid complex CTxB-GM1</vt:lpstr>
      <vt:lpstr>  Methods to systematically perturb membrane lipid composition </vt:lpstr>
      <vt:lpstr>PowerPoint Presentation</vt:lpstr>
      <vt:lpstr>Drawbacks of this method</vt:lpstr>
      <vt:lpstr>Conclusions </vt:lpstr>
      <vt:lpstr>What my project is about</vt:lpstr>
      <vt:lpstr>overview of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Transbilayer Coupling of Lipids in Cells Investigated by ImFCS</dc:title>
  <dc:creator>Alon Shapiro</dc:creator>
  <cp:lastModifiedBy>Alon Shapiro</cp:lastModifiedBy>
  <cp:revision>37</cp:revision>
  <dcterms:created xsi:type="dcterms:W3CDTF">2022-02-18T18:50:23Z</dcterms:created>
  <dcterms:modified xsi:type="dcterms:W3CDTF">2022-02-20T01:59:46Z</dcterms:modified>
</cp:coreProperties>
</file>